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4" r:id="rId2"/>
    <p:sldId id="686" r:id="rId3"/>
    <p:sldId id="687" r:id="rId4"/>
    <p:sldId id="673" r:id="rId5"/>
    <p:sldId id="674" r:id="rId6"/>
    <p:sldId id="605" r:id="rId7"/>
    <p:sldId id="688" r:id="rId8"/>
    <p:sldId id="689" r:id="rId9"/>
    <p:sldId id="691" r:id="rId10"/>
    <p:sldId id="716" r:id="rId11"/>
    <p:sldId id="692" r:id="rId12"/>
    <p:sldId id="676" r:id="rId13"/>
    <p:sldId id="697" r:id="rId14"/>
    <p:sldId id="696" r:id="rId15"/>
    <p:sldId id="693" r:id="rId16"/>
    <p:sldId id="694" r:id="rId17"/>
    <p:sldId id="698" r:id="rId18"/>
    <p:sldId id="695" r:id="rId19"/>
    <p:sldId id="699" r:id="rId20"/>
    <p:sldId id="675" r:id="rId21"/>
    <p:sldId id="700" r:id="rId22"/>
    <p:sldId id="677" r:id="rId23"/>
    <p:sldId id="711" r:id="rId24"/>
    <p:sldId id="712" r:id="rId25"/>
    <p:sldId id="678" r:id="rId26"/>
    <p:sldId id="713" r:id="rId27"/>
    <p:sldId id="679" r:id="rId28"/>
    <p:sldId id="705" r:id="rId29"/>
    <p:sldId id="714" r:id="rId30"/>
    <p:sldId id="680" r:id="rId31"/>
    <p:sldId id="681" r:id="rId32"/>
    <p:sldId id="709" r:id="rId33"/>
    <p:sldId id="715" r:id="rId34"/>
    <p:sldId id="684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ource Sans Pro" panose="020B0503030403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F8832"/>
    <a:srgbClr val="8C1515"/>
    <a:srgbClr val="2C6FCA"/>
    <a:srgbClr val="BFB732"/>
    <a:srgbClr val="5CB02E"/>
    <a:srgbClr val="4992E4"/>
    <a:srgbClr val="B6304D"/>
    <a:srgbClr val="653199"/>
    <a:srgbClr val="CA4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0493" autoAdjust="0"/>
  </p:normalViewPr>
  <p:slideViewPr>
    <p:cSldViewPr snapToGrid="0" snapToObjects="1">
      <p:cViewPr varScale="1">
        <p:scale>
          <a:sx n="71" d="100"/>
          <a:sy n="71" d="100"/>
        </p:scale>
        <p:origin x="18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47F8A4-502B-49F2-83AD-894647990E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F2C15-728B-4992-BBC8-6592594E79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F4BE6BD-86D7-4117-80E7-24C301A1E4D7}" type="datetimeFigureOut">
              <a:rPr lang="en-US" altLang="en-US"/>
              <a:pPr/>
              <a:t>1/16/2023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0F9D9-69BC-4618-AF14-FAB6E4CA3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39570-89A2-472F-9832-F789E505D1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2C5F2C-78C4-4C62-B033-945B06EEEE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D19F62-44D9-46B5-B248-71B9F7D82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93FDA-DE34-4618-AFB1-EC93D1B002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52FD2C1-C6FF-4646-BFD8-0F5D3EB567E2}" type="datetimeFigureOut">
              <a:rPr lang="en-US" altLang="en-US"/>
              <a:pPr/>
              <a:t>1/16/2023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6C80AC-504B-494D-BBF8-68659C5901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9662C7-6E3E-4D85-AE99-1906BCD58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5D440-CDE4-4958-9F49-F01A749D04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29AE1-1A27-4922-BB96-F0D34467C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129BEBD-FC1F-4D6C-9DDD-D9334B8DB6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570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922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27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13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320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914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168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0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343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391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58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993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295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148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94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116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947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232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614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138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283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62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679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5590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8224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795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0926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72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94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24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92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06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609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9BEBD-FC1F-4D6C-9DDD-D9334B8DB67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96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B6ADA5D6-10BE-4660-851D-3A7A95A2D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6510338"/>
            <a:ext cx="1819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97166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1797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none" spc="300" baseline="0">
                <a:solidFill>
                  <a:srgbClr val="A4001D"/>
                </a:solidFill>
                <a:latin typeface="Alegreya SC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BD588F2A-6F80-4E43-9DBE-724700320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93816-1283-440D-A30E-2D360B16D2F1}"/>
              </a:ext>
            </a:extLst>
          </p:cNvPr>
          <p:cNvSpPr txBox="1"/>
          <p:nvPr userDrawn="1"/>
        </p:nvSpPr>
        <p:spPr>
          <a:xfrm>
            <a:off x="247650" y="6500425"/>
            <a:ext cx="271145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legreya Sans" panose="00000500000000000000" pitchFamily="2" charset="0"/>
              </a:rPr>
              <a:t>A. Zsarn</a:t>
            </a:r>
            <a:r>
              <a:rPr lang="hu-HU" sz="1200" dirty="0">
                <a:solidFill>
                  <a:schemeClr val="bg1"/>
                </a:solidFill>
                <a:latin typeface="Alegreya Sans" panose="00000500000000000000" pitchFamily="2" charset="0"/>
              </a:rPr>
              <a:t>óczay </a:t>
            </a:r>
            <a:r>
              <a:rPr lang="en-US" sz="1200" dirty="0">
                <a:solidFill>
                  <a:schemeClr val="bg1"/>
                </a:solidFill>
                <a:latin typeface="Alegreya Sans" panose="00000500000000000000" pitchFamily="2" charset="0"/>
              </a:rPr>
              <a:t>| adamzs@stanford.edu</a:t>
            </a:r>
          </a:p>
        </p:txBody>
      </p:sp>
    </p:spTree>
    <p:extLst>
      <p:ext uri="{BB962C8B-B14F-4D97-AF65-F5344CB8AC3E}">
        <p14:creationId xmlns:p14="http://schemas.microsoft.com/office/powerpoint/2010/main" val="147411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 anchor="t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6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1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7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333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52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>
            <a:extLst>
              <a:ext uri="{FF2B5EF4-FFF2-40B4-BE49-F238E27FC236}">
                <a16:creationId xmlns:a16="http://schemas.microsoft.com/office/drawing/2014/main" id="{1FC35038-6FCC-43D8-8D65-36348CFFF9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4096E-8E69-42ED-BC63-9EC6B8A09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E075AC-4205-4F2F-A600-CFB6535A07F4}"/>
              </a:ext>
            </a:extLst>
          </p:cNvPr>
          <p:cNvSpPr/>
          <p:nvPr/>
        </p:nvSpPr>
        <p:spPr>
          <a:xfrm>
            <a:off x="0" y="0"/>
            <a:ext cx="457200" cy="6867525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548309C-ABCA-41D1-B1A5-97F59A81B81A}"/>
              </a:ext>
            </a:extLst>
          </p:cNvPr>
          <p:cNvSpPr txBox="1">
            <a:spLocks/>
          </p:cNvSpPr>
          <p:nvPr userDrawn="1"/>
        </p:nvSpPr>
        <p:spPr>
          <a:xfrm>
            <a:off x="0" y="6223000"/>
            <a:ext cx="457200" cy="644525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03CCE950-F452-4EFC-8A06-5656E43ED4B9}" type="slidenum">
              <a:rPr lang="en-US" altLang="en-US" sz="1100">
                <a:solidFill>
                  <a:schemeClr val="bg1"/>
                </a:solidFill>
                <a:latin typeface="Alegreya Sans" panose="00000500000000000000" pitchFamily="2" charset="0"/>
              </a:rPr>
              <a:pPr algn="ctr" eaLnBrk="1" hangingPunct="1"/>
              <a:t>‹#›</a:t>
            </a:fld>
            <a:endParaRPr lang="en-US" altLang="en-US" sz="110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</p:sldLayoutIdLst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legreya Sans Medium" panose="00000600000000000000" pitchFamily="2" charset="0"/>
          <a:ea typeface="MS PGothic" panose="020B0600070205080204" pitchFamily="34" charset="-128"/>
          <a:cs typeface="Alegreya Sans Medium" panose="00000600000000000000" pitchFamily="2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defRPr kern="1200" spc="20">
          <a:solidFill>
            <a:schemeClr val="tx1"/>
          </a:solidFill>
          <a:latin typeface="Alegreya Sans" panose="00000500000000000000" pitchFamily="2" charset="0"/>
          <a:ea typeface="MS PGothic" panose="020B0600070205080204" pitchFamily="34" charset="-128"/>
          <a:cs typeface="Alegreya Sans" panose="00000500000000000000" pitchFamily="2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rgbClr val="595959"/>
          </a:solidFill>
          <a:latin typeface="Alegreya Sans" panose="00000500000000000000" pitchFamily="2" charset="0"/>
          <a:ea typeface="MS PGothic" panose="020B0600070205080204" pitchFamily="34" charset="-128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panose="020B0503030403020204" pitchFamily="34" charset="0"/>
        <a:buChar char="›"/>
        <a:defRPr kern="1200">
          <a:solidFill>
            <a:srgbClr val="595959"/>
          </a:solidFill>
          <a:latin typeface="Alegreya Sans" panose="00000500000000000000" pitchFamily="2" charset="0"/>
          <a:ea typeface="MS PGothic" panose="020B0600070205080204" pitchFamily="34" charset="-128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legreya Sans" panose="00000500000000000000" pitchFamily="2" charset="0"/>
          <a:ea typeface="MS PGothic" panose="020B0600070205080204" pitchFamily="34" charset="-128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panose="020B0503030403020204" pitchFamily="34" charset="0"/>
        <a:buChar char="–"/>
        <a:defRPr kern="1200">
          <a:solidFill>
            <a:srgbClr val="595959"/>
          </a:solidFill>
          <a:latin typeface="Alegreya Sans" panose="00000500000000000000" pitchFamily="2" charset="0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AeeHh_y3u0" TargetMode="External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isee.berkeley.edu/spd/index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7BC8-C23C-4532-9EED-BAB05B995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779488"/>
            <a:ext cx="8229600" cy="2442309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3200" dirty="0"/>
              <a:t>Uncertainty Quantification with</a:t>
            </a:r>
            <a:br>
              <a:rPr lang="en-US" sz="3200" dirty="0"/>
            </a:br>
            <a:r>
              <a:rPr lang="en-US" sz="3200" dirty="0"/>
              <a:t>the </a:t>
            </a:r>
            <a:r>
              <a:rPr lang="en-US" sz="3200" dirty="0" err="1"/>
              <a:t>SimCenter</a:t>
            </a:r>
            <a:r>
              <a:rPr lang="en-US" sz="3200" dirty="0"/>
              <a:t> </a:t>
            </a:r>
            <a:r>
              <a:rPr lang="en-US" sz="3200" dirty="0" err="1"/>
              <a:t>quoFEM</a:t>
            </a:r>
            <a:r>
              <a:rPr lang="en-US" sz="3200" dirty="0"/>
              <a:t> application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41E422F-BD32-4208-B527-32F077A44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21796"/>
            <a:ext cx="8229600" cy="2183921"/>
          </a:xfrm>
        </p:spPr>
        <p:txBody>
          <a:bodyPr/>
          <a:lstStyle/>
          <a:p>
            <a:r>
              <a:rPr lang="en-US" b="1" dirty="0"/>
              <a:t>Francisco Galvis</a:t>
            </a:r>
            <a:endParaRPr lang="en-US" sz="1600" kern="0" spc="0" dirty="0">
              <a:solidFill>
                <a:schemeClr val="tx1"/>
              </a:solidFill>
              <a:latin typeface="Alegreya Sans" panose="00000500000000000000" pitchFamily="2" charset="0"/>
            </a:endParaRPr>
          </a:p>
          <a:p>
            <a:endParaRPr lang="en-US" sz="1600" kern="0" spc="0" dirty="0">
              <a:solidFill>
                <a:schemeClr val="tx1"/>
              </a:solidFill>
              <a:latin typeface="Alegreya Sans" panose="00000500000000000000" pitchFamily="2" charset="0"/>
            </a:endParaRPr>
          </a:p>
          <a:p>
            <a:r>
              <a:rPr lang="en-US" b="1" dirty="0"/>
              <a:t>Adam </a:t>
            </a:r>
            <a:r>
              <a:rPr lang="en-US" b="1" dirty="0" err="1"/>
              <a:t>Zsarn</a:t>
            </a:r>
            <a:r>
              <a:rPr lang="hu-HU" b="1" dirty="0"/>
              <a:t>ó</a:t>
            </a:r>
            <a:r>
              <a:rPr lang="en-US" b="1" dirty="0" err="1"/>
              <a:t>czay</a:t>
            </a:r>
            <a:br>
              <a:rPr lang="en-US" b="1" dirty="0"/>
            </a:br>
            <a:endParaRPr lang="en-US" kern="0" spc="0" dirty="0">
              <a:solidFill>
                <a:schemeClr val="tx1"/>
              </a:solidFill>
              <a:latin typeface="Alegreya Sa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0BC65-0540-4EA6-8AFA-2BC7D4BC4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048" y="6069277"/>
            <a:ext cx="2443780" cy="478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43010D-ACB1-4D96-A129-88BB5BDFA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422" y="6043017"/>
            <a:ext cx="517626" cy="53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7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get started – Loading input files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32FA06-420C-4215-9E87-898F5466745B}"/>
              </a:ext>
            </a:extLst>
          </p:cNvPr>
          <p:cNvGrpSpPr/>
          <p:nvPr/>
        </p:nvGrpSpPr>
        <p:grpSpPr>
          <a:xfrm>
            <a:off x="1504588" y="1484040"/>
            <a:ext cx="6420212" cy="4088534"/>
            <a:chOff x="823592" y="1039627"/>
            <a:chExt cx="7843260" cy="48007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A99BDC-42C2-4D62-AA91-F60B91A1B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592" y="1039627"/>
              <a:ext cx="7843260" cy="480073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DE1F8-2F5B-4A15-A298-91FAAD32F30B}"/>
                </a:ext>
              </a:extLst>
            </p:cNvPr>
            <p:cNvSpPr/>
            <p:nvPr/>
          </p:nvSpPr>
          <p:spPr>
            <a:xfrm>
              <a:off x="823592" y="1690326"/>
              <a:ext cx="1937306" cy="35085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14B3E524-97C8-435C-8978-8CB8D29BE0AB}"/>
                </a:ext>
              </a:extLst>
            </p:cNvPr>
            <p:cNvSpPr/>
            <p:nvPr/>
          </p:nvSpPr>
          <p:spPr>
            <a:xfrm rot="5400000">
              <a:off x="2975137" y="1243602"/>
              <a:ext cx="855133" cy="118131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843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738DA-C25A-494A-9186-94F723A6D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89" y="1130087"/>
            <a:ext cx="7789466" cy="4418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get started – If something goes wrong…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FDE1F8-2F5B-4A15-A298-91FAAD32F30B}"/>
              </a:ext>
            </a:extLst>
          </p:cNvPr>
          <p:cNvSpPr/>
          <p:nvPr/>
        </p:nvSpPr>
        <p:spPr>
          <a:xfrm>
            <a:off x="1224747" y="2681417"/>
            <a:ext cx="2627531" cy="3508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4B3E524-97C8-435C-8978-8CB8D29BE0AB}"/>
              </a:ext>
            </a:extLst>
          </p:cNvPr>
          <p:cNvSpPr/>
          <p:nvPr/>
        </p:nvSpPr>
        <p:spPr>
          <a:xfrm rot="5400000">
            <a:off x="4144433" y="2266185"/>
            <a:ext cx="855133" cy="1181313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9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7976689" cy="5381262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b="1" dirty="0"/>
              <a:t>1) Parametric Study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Explore the response surface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Formulate an objective function for calibration</a:t>
            </a:r>
          </a:p>
          <a:p>
            <a:endParaRPr lang="en-US" sz="2000" dirty="0"/>
          </a:p>
          <a:p>
            <a:r>
              <a:rPr lang="en-US" sz="2000" b="1" dirty="0"/>
              <a:t>2) Conventional Calibration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Optimize to minimize </a:t>
            </a:r>
            <a:r>
              <a:rPr lang="en-US" sz="2000" b="1" dirty="0">
                <a:solidFill>
                  <a:schemeClr val="accent1"/>
                </a:solidFill>
              </a:rPr>
              <a:t>error</a:t>
            </a:r>
            <a:r>
              <a:rPr lang="en-US" sz="2000" dirty="0"/>
              <a:t>;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One deterministic result</a:t>
            </a:r>
          </a:p>
          <a:p>
            <a:endParaRPr lang="en-US" sz="2000" dirty="0"/>
          </a:p>
          <a:p>
            <a:r>
              <a:rPr lang="en-US" sz="2000" b="1" dirty="0"/>
              <a:t>3) Bayesian Calibration</a:t>
            </a:r>
          </a:p>
          <a:p>
            <a:r>
              <a:rPr lang="en-US" sz="2000" dirty="0"/>
              <a:t>Solve the inverse problem:</a:t>
            </a:r>
            <a:br>
              <a:rPr lang="en-US" sz="2000" dirty="0"/>
            </a:br>
            <a:r>
              <a:rPr lang="en-US" sz="2000" dirty="0"/>
              <a:t>distribution of params | distribution of reference results</a:t>
            </a:r>
          </a:p>
          <a:p>
            <a:endParaRPr lang="en-US" sz="2000" dirty="0"/>
          </a:p>
          <a:p>
            <a:r>
              <a:rPr lang="en-US" sz="2000" b="1" dirty="0"/>
              <a:t>4) Forward propagation</a:t>
            </a:r>
          </a:p>
          <a:p>
            <a:r>
              <a:rPr lang="en-US" sz="2000" dirty="0"/>
              <a:t>Propagate uncertainty in parameters to uncertainty in outputs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</a:t>
            </a:r>
            <a:r>
              <a:rPr lang="en-US" dirty="0" err="1"/>
              <a:t>quoFEM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5009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390297"/>
          </a:xfrm>
        </p:spPr>
        <p:txBody>
          <a:bodyPr/>
          <a:lstStyle/>
          <a:p>
            <a:r>
              <a:rPr lang="en-US" dirty="0"/>
              <a:t>Objective functions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BFBAF66C-79E9-4706-B513-108BBD48CDE1}"/>
              </a:ext>
            </a:extLst>
          </p:cNvPr>
          <p:cNvSpPr txBox="1">
            <a:spLocks/>
          </p:cNvSpPr>
          <p:nvPr/>
        </p:nvSpPr>
        <p:spPr>
          <a:xfrm>
            <a:off x="5545569" y="2711577"/>
            <a:ext cx="1844686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input parameter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58956F-8CB2-4206-AAAA-0CBF038C264B}"/>
              </a:ext>
            </a:extLst>
          </p:cNvPr>
          <p:cNvCxnSpPr/>
          <p:nvPr/>
        </p:nvCxnSpPr>
        <p:spPr>
          <a:xfrm>
            <a:off x="4769141" y="2692866"/>
            <a:ext cx="33975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0BC1CB-D07F-46D0-A854-1D99A57B8151}"/>
              </a:ext>
            </a:extLst>
          </p:cNvPr>
          <p:cNvCxnSpPr>
            <a:cxnSpLocks/>
          </p:cNvCxnSpPr>
          <p:nvPr/>
        </p:nvCxnSpPr>
        <p:spPr>
          <a:xfrm flipV="1">
            <a:off x="4921541" y="1124125"/>
            <a:ext cx="0" cy="1721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83FACAD-1FEC-412F-9A07-4DC6719493C9}"/>
              </a:ext>
            </a:extLst>
          </p:cNvPr>
          <p:cNvSpPr txBox="1">
            <a:spLocks/>
          </p:cNvSpPr>
          <p:nvPr/>
        </p:nvSpPr>
        <p:spPr>
          <a:xfrm>
            <a:off x="3082954" y="948107"/>
            <a:ext cx="1868216" cy="563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response quantity</a:t>
            </a:r>
            <a:br>
              <a:rPr lang="en-US" sz="1600" b="1" dirty="0"/>
            </a:br>
            <a:r>
              <a:rPr lang="en-US" sz="1400" dirty="0"/>
              <a:t>(e.g., force)</a:t>
            </a:r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D24DEF-C4E9-4ABC-ABE6-6E29F7AD316F}"/>
              </a:ext>
            </a:extLst>
          </p:cNvPr>
          <p:cNvCxnSpPr/>
          <p:nvPr/>
        </p:nvCxnSpPr>
        <p:spPr>
          <a:xfrm flipV="1">
            <a:off x="4769141" y="1359017"/>
            <a:ext cx="3250734" cy="1199625"/>
          </a:xfrm>
          <a:prstGeom prst="line">
            <a:avLst/>
          </a:prstGeom>
          <a:ln>
            <a:solidFill>
              <a:srgbClr val="2C6F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9C89F48B-7D63-45BB-AA73-7C5FF424D148}"/>
              </a:ext>
            </a:extLst>
          </p:cNvPr>
          <p:cNvSpPr txBox="1">
            <a:spLocks/>
          </p:cNvSpPr>
          <p:nvPr/>
        </p:nvSpPr>
        <p:spPr>
          <a:xfrm>
            <a:off x="7554286" y="1038736"/>
            <a:ext cx="961492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>
                <a:solidFill>
                  <a:srgbClr val="2C6FCA"/>
                </a:solidFill>
              </a:rPr>
              <a:t>model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8066E7-23CD-45EB-AEF9-FFB1A54DBAB5}"/>
              </a:ext>
            </a:extLst>
          </p:cNvPr>
          <p:cNvCxnSpPr>
            <a:cxnSpLocks/>
          </p:cNvCxnSpPr>
          <p:nvPr/>
        </p:nvCxnSpPr>
        <p:spPr>
          <a:xfrm flipV="1">
            <a:off x="4693641" y="1721143"/>
            <a:ext cx="3565320" cy="19574"/>
          </a:xfrm>
          <a:prstGeom prst="line">
            <a:avLst/>
          </a:prstGeom>
          <a:ln>
            <a:solidFill>
              <a:srgbClr val="8C151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DFD425DA-5594-4037-A97D-A3C22285FD1B}"/>
              </a:ext>
            </a:extLst>
          </p:cNvPr>
          <p:cNvSpPr txBox="1">
            <a:spLocks/>
          </p:cNvSpPr>
          <p:nvPr/>
        </p:nvSpPr>
        <p:spPr>
          <a:xfrm>
            <a:off x="2917707" y="1564373"/>
            <a:ext cx="1821806" cy="31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>
                <a:solidFill>
                  <a:srgbClr val="8C1515"/>
                </a:solidFill>
              </a:rPr>
              <a:t>target / reference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B4DD67-3E07-4A3A-B3B6-A862ABA9A0E4}"/>
              </a:ext>
            </a:extLst>
          </p:cNvPr>
          <p:cNvCxnSpPr/>
          <p:nvPr/>
        </p:nvCxnSpPr>
        <p:spPr>
          <a:xfrm>
            <a:off x="5889072" y="1740717"/>
            <a:ext cx="0" cy="402670"/>
          </a:xfrm>
          <a:prstGeom prst="straightConnector1">
            <a:avLst/>
          </a:prstGeom>
          <a:ln>
            <a:solidFill>
              <a:srgbClr val="BF88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993205D9-D8A6-478A-B607-540BE6A926BA}"/>
              </a:ext>
            </a:extLst>
          </p:cNvPr>
          <p:cNvSpPr txBox="1">
            <a:spLocks/>
          </p:cNvSpPr>
          <p:nvPr/>
        </p:nvSpPr>
        <p:spPr>
          <a:xfrm>
            <a:off x="5889072" y="2043992"/>
            <a:ext cx="1824606" cy="3721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>
                <a:solidFill>
                  <a:srgbClr val="BF8832"/>
                </a:solidFill>
              </a:rPr>
              <a:t>difference ~ error</a:t>
            </a:r>
          </a:p>
        </p:txBody>
      </p:sp>
    </p:spTree>
    <p:extLst>
      <p:ext uri="{BB962C8B-B14F-4D97-AF65-F5344CB8AC3E}">
        <p14:creationId xmlns:p14="http://schemas.microsoft.com/office/powerpoint/2010/main" val="194387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390297"/>
          </a:xfrm>
        </p:spPr>
        <p:txBody>
          <a:bodyPr/>
          <a:lstStyle/>
          <a:p>
            <a:r>
              <a:rPr lang="en-US" dirty="0"/>
              <a:t>Objective functions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BFBAF66C-79E9-4706-B513-108BBD48CDE1}"/>
              </a:ext>
            </a:extLst>
          </p:cNvPr>
          <p:cNvSpPr txBox="1">
            <a:spLocks/>
          </p:cNvSpPr>
          <p:nvPr/>
        </p:nvSpPr>
        <p:spPr>
          <a:xfrm>
            <a:off x="5545569" y="2711577"/>
            <a:ext cx="1844686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input parameter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CBF13F0C-673E-46F1-9ACE-244144FCF5FB}"/>
              </a:ext>
            </a:extLst>
          </p:cNvPr>
          <p:cNvSpPr txBox="1">
            <a:spLocks/>
          </p:cNvSpPr>
          <p:nvPr/>
        </p:nvSpPr>
        <p:spPr>
          <a:xfrm>
            <a:off x="2394914" y="3377574"/>
            <a:ext cx="2530823" cy="65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error measure</a:t>
            </a:r>
            <a:br>
              <a:rPr lang="en-US" sz="1600" b="1" dirty="0"/>
            </a:br>
            <a:r>
              <a:rPr lang="en-US" sz="1600" b="1" dirty="0"/>
              <a:t>a.k.a. objective function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58956F-8CB2-4206-AAAA-0CBF038C264B}"/>
              </a:ext>
            </a:extLst>
          </p:cNvPr>
          <p:cNvCxnSpPr/>
          <p:nvPr/>
        </p:nvCxnSpPr>
        <p:spPr>
          <a:xfrm>
            <a:off x="4769141" y="2692866"/>
            <a:ext cx="33975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0BC1CB-D07F-46D0-A854-1D99A57B8151}"/>
              </a:ext>
            </a:extLst>
          </p:cNvPr>
          <p:cNvCxnSpPr>
            <a:cxnSpLocks/>
          </p:cNvCxnSpPr>
          <p:nvPr/>
        </p:nvCxnSpPr>
        <p:spPr>
          <a:xfrm flipV="1">
            <a:off x="4921541" y="1124125"/>
            <a:ext cx="0" cy="1721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83FACAD-1FEC-412F-9A07-4DC6719493C9}"/>
              </a:ext>
            </a:extLst>
          </p:cNvPr>
          <p:cNvSpPr txBox="1">
            <a:spLocks/>
          </p:cNvSpPr>
          <p:nvPr/>
        </p:nvSpPr>
        <p:spPr>
          <a:xfrm>
            <a:off x="3082954" y="948107"/>
            <a:ext cx="1868216" cy="563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response quantity</a:t>
            </a:r>
            <a:br>
              <a:rPr lang="en-US" sz="1600" b="1" dirty="0"/>
            </a:br>
            <a:r>
              <a:rPr lang="en-US" sz="1400" dirty="0"/>
              <a:t>(e.g., force)</a:t>
            </a:r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D24DEF-C4E9-4ABC-ABE6-6E29F7AD316F}"/>
              </a:ext>
            </a:extLst>
          </p:cNvPr>
          <p:cNvCxnSpPr/>
          <p:nvPr/>
        </p:nvCxnSpPr>
        <p:spPr>
          <a:xfrm flipV="1">
            <a:off x="4769141" y="1359017"/>
            <a:ext cx="3250734" cy="1199625"/>
          </a:xfrm>
          <a:prstGeom prst="line">
            <a:avLst/>
          </a:prstGeom>
          <a:ln>
            <a:solidFill>
              <a:srgbClr val="2C6F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8066E7-23CD-45EB-AEF9-FFB1A54DBAB5}"/>
              </a:ext>
            </a:extLst>
          </p:cNvPr>
          <p:cNvCxnSpPr>
            <a:cxnSpLocks/>
          </p:cNvCxnSpPr>
          <p:nvPr/>
        </p:nvCxnSpPr>
        <p:spPr>
          <a:xfrm flipV="1">
            <a:off x="4693641" y="1721143"/>
            <a:ext cx="3565320" cy="19574"/>
          </a:xfrm>
          <a:prstGeom prst="line">
            <a:avLst/>
          </a:prstGeom>
          <a:ln>
            <a:solidFill>
              <a:srgbClr val="8C151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B4DD67-3E07-4A3A-B3B6-A862ABA9A0E4}"/>
              </a:ext>
            </a:extLst>
          </p:cNvPr>
          <p:cNvCxnSpPr/>
          <p:nvPr/>
        </p:nvCxnSpPr>
        <p:spPr>
          <a:xfrm>
            <a:off x="5889072" y="1740717"/>
            <a:ext cx="0" cy="402670"/>
          </a:xfrm>
          <a:prstGeom prst="straightConnector1">
            <a:avLst/>
          </a:prstGeom>
          <a:ln>
            <a:solidFill>
              <a:srgbClr val="BF88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993205D9-D8A6-478A-B607-540BE6A926BA}"/>
              </a:ext>
            </a:extLst>
          </p:cNvPr>
          <p:cNvSpPr txBox="1">
            <a:spLocks/>
          </p:cNvSpPr>
          <p:nvPr/>
        </p:nvSpPr>
        <p:spPr>
          <a:xfrm>
            <a:off x="5889072" y="2043992"/>
            <a:ext cx="1824606" cy="3721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>
                <a:solidFill>
                  <a:srgbClr val="BF8832"/>
                </a:solidFill>
              </a:rPr>
              <a:t>difference ~ error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B35EE4A-47CC-4519-BE49-2A8FD379965A}"/>
              </a:ext>
            </a:extLst>
          </p:cNvPr>
          <p:cNvCxnSpPr/>
          <p:nvPr/>
        </p:nvCxnSpPr>
        <p:spPr>
          <a:xfrm>
            <a:off x="4769141" y="5087856"/>
            <a:ext cx="33975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493C9DE-6955-4105-A8FA-3EA667CB0322}"/>
              </a:ext>
            </a:extLst>
          </p:cNvPr>
          <p:cNvCxnSpPr>
            <a:cxnSpLocks/>
          </p:cNvCxnSpPr>
          <p:nvPr/>
        </p:nvCxnSpPr>
        <p:spPr>
          <a:xfrm flipV="1">
            <a:off x="4921541" y="3519115"/>
            <a:ext cx="0" cy="1721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EBD1E08-B965-438C-95F7-81B536851ADA}"/>
              </a:ext>
            </a:extLst>
          </p:cNvPr>
          <p:cNvCxnSpPr>
            <a:cxnSpLocks/>
          </p:cNvCxnSpPr>
          <p:nvPr/>
        </p:nvCxnSpPr>
        <p:spPr>
          <a:xfrm flipV="1">
            <a:off x="7046752" y="3749215"/>
            <a:ext cx="973123" cy="1338641"/>
          </a:xfrm>
          <a:prstGeom prst="line">
            <a:avLst/>
          </a:prstGeom>
          <a:ln>
            <a:solidFill>
              <a:srgbClr val="BF88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472B2A7-9D2E-4FE3-8175-E9C0582DAC76}"/>
              </a:ext>
            </a:extLst>
          </p:cNvPr>
          <p:cNvCxnSpPr>
            <a:cxnSpLocks/>
          </p:cNvCxnSpPr>
          <p:nvPr/>
        </p:nvCxnSpPr>
        <p:spPr>
          <a:xfrm>
            <a:off x="6069434" y="3749214"/>
            <a:ext cx="973123" cy="1338641"/>
          </a:xfrm>
          <a:prstGeom prst="line">
            <a:avLst/>
          </a:prstGeom>
          <a:ln>
            <a:solidFill>
              <a:srgbClr val="BF88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E17C1C08-9FBA-4B38-AB43-E8F76BB564CA}"/>
              </a:ext>
            </a:extLst>
          </p:cNvPr>
          <p:cNvSpPr txBox="1">
            <a:spLocks/>
          </p:cNvSpPr>
          <p:nvPr/>
        </p:nvSpPr>
        <p:spPr>
          <a:xfrm>
            <a:off x="7046752" y="3445511"/>
            <a:ext cx="1824606" cy="3721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>
                <a:solidFill>
                  <a:srgbClr val="BF8832"/>
                </a:solidFill>
              </a:rPr>
              <a:t>difference ~ error</a:t>
            </a: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42CA7498-14BE-480B-9FF0-A7311D83C5F7}"/>
              </a:ext>
            </a:extLst>
          </p:cNvPr>
          <p:cNvSpPr txBox="1">
            <a:spLocks/>
          </p:cNvSpPr>
          <p:nvPr/>
        </p:nvSpPr>
        <p:spPr>
          <a:xfrm>
            <a:off x="5633652" y="5099949"/>
            <a:ext cx="1844686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input parameter</a:t>
            </a:r>
          </a:p>
        </p:txBody>
      </p:sp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53D37E4E-4A38-46A3-8638-EA21921A4CCA}"/>
              </a:ext>
            </a:extLst>
          </p:cNvPr>
          <p:cNvSpPr txBox="1">
            <a:spLocks/>
          </p:cNvSpPr>
          <p:nvPr/>
        </p:nvSpPr>
        <p:spPr>
          <a:xfrm>
            <a:off x="7554286" y="1038736"/>
            <a:ext cx="961492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>
                <a:solidFill>
                  <a:srgbClr val="2C6FCA"/>
                </a:solidFill>
              </a:rPr>
              <a:t>model</a:t>
            </a:r>
          </a:p>
        </p:txBody>
      </p:sp>
      <p:sp>
        <p:nvSpPr>
          <p:cNvPr id="40" name="Content Placeholder 5">
            <a:extLst>
              <a:ext uri="{FF2B5EF4-FFF2-40B4-BE49-F238E27FC236}">
                <a16:creationId xmlns:a16="http://schemas.microsoft.com/office/drawing/2014/main" id="{73678630-8244-426E-814F-F87CB74379BC}"/>
              </a:ext>
            </a:extLst>
          </p:cNvPr>
          <p:cNvSpPr txBox="1">
            <a:spLocks/>
          </p:cNvSpPr>
          <p:nvPr/>
        </p:nvSpPr>
        <p:spPr>
          <a:xfrm>
            <a:off x="2917707" y="1564373"/>
            <a:ext cx="1821806" cy="31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>
                <a:solidFill>
                  <a:srgbClr val="8C1515"/>
                </a:solidFill>
              </a:rPr>
              <a:t>target / reference</a:t>
            </a:r>
          </a:p>
        </p:txBody>
      </p:sp>
    </p:spTree>
    <p:extLst>
      <p:ext uri="{BB962C8B-B14F-4D97-AF65-F5344CB8AC3E}">
        <p14:creationId xmlns:p14="http://schemas.microsoft.com/office/powerpoint/2010/main" val="402910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phere function in 3D.pdf">
            <a:extLst>
              <a:ext uri="{FF2B5EF4-FFF2-40B4-BE49-F238E27FC236}">
                <a16:creationId xmlns:a16="http://schemas.microsoft.com/office/drawing/2014/main" id="{A2BF9B92-B279-4F70-AF04-973E7AC37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20" y="728304"/>
            <a:ext cx="6306080" cy="47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390297"/>
          </a:xfrm>
        </p:spPr>
        <p:txBody>
          <a:bodyPr/>
          <a:lstStyle/>
          <a:p>
            <a:r>
              <a:rPr lang="en-US" dirty="0"/>
              <a:t>Objective functions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F1FD7D91-A419-4F9A-8F9C-4748EA80966B}"/>
              </a:ext>
            </a:extLst>
          </p:cNvPr>
          <p:cNvSpPr txBox="1">
            <a:spLocks/>
          </p:cNvSpPr>
          <p:nvPr/>
        </p:nvSpPr>
        <p:spPr>
          <a:xfrm>
            <a:off x="3936045" y="6430829"/>
            <a:ext cx="2030251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200" dirty="0"/>
              <a:t>figure source: Wikipedia</a:t>
            </a:r>
            <a:endParaRPr lang="en-US" sz="1200" baseline="-250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200" b="1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200" dirty="0"/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BFBAF66C-79E9-4706-B513-108BBD48CDE1}"/>
              </a:ext>
            </a:extLst>
          </p:cNvPr>
          <p:cNvSpPr txBox="1">
            <a:spLocks/>
          </p:cNvSpPr>
          <p:nvPr/>
        </p:nvSpPr>
        <p:spPr>
          <a:xfrm rot="20155884">
            <a:off x="6603594" y="5071766"/>
            <a:ext cx="1844686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input parameter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3209E10-4276-4FFA-8AF4-3CCB42107D06}"/>
              </a:ext>
            </a:extLst>
          </p:cNvPr>
          <p:cNvSpPr txBox="1">
            <a:spLocks/>
          </p:cNvSpPr>
          <p:nvPr/>
        </p:nvSpPr>
        <p:spPr>
          <a:xfrm rot="3126774">
            <a:off x="3247257" y="4682170"/>
            <a:ext cx="1844686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input parameter</a:t>
            </a:r>
            <a:endParaRPr lang="en-US" sz="1600" b="1" baseline="-250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b="1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600" b="1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600" b="1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CBF13F0C-673E-46F1-9ACE-244144FCF5FB}"/>
              </a:ext>
            </a:extLst>
          </p:cNvPr>
          <p:cNvSpPr txBox="1">
            <a:spLocks/>
          </p:cNvSpPr>
          <p:nvPr/>
        </p:nvSpPr>
        <p:spPr>
          <a:xfrm>
            <a:off x="885364" y="1638859"/>
            <a:ext cx="2530823" cy="65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error measure</a:t>
            </a:r>
            <a:br>
              <a:rPr lang="en-US" sz="1600" b="1" dirty="0"/>
            </a:br>
            <a:r>
              <a:rPr lang="en-US" sz="1600" b="1" dirty="0"/>
              <a:t>a.k.a. objective function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9B2D1BA-C77A-40C0-BB3F-F62B6E8F938B}"/>
              </a:ext>
            </a:extLst>
          </p:cNvPr>
          <p:cNvSpPr txBox="1">
            <a:spLocks/>
          </p:cNvSpPr>
          <p:nvPr/>
        </p:nvSpPr>
        <p:spPr>
          <a:xfrm>
            <a:off x="501045" y="4658884"/>
            <a:ext cx="2530823" cy="332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dirty="0"/>
              <a:t>Sphere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15FAC5-8CE9-42E7-B59E-ECA546DCF846}"/>
                  </a:ext>
                </a:extLst>
              </p:cNvPr>
              <p:cNvSpPr txBox="1"/>
              <p:nvPr/>
            </p:nvSpPr>
            <p:spPr>
              <a:xfrm>
                <a:off x="700031" y="5056081"/>
                <a:ext cx="17911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15FAC5-8CE9-42E7-B59E-ECA546DCF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31" y="5056081"/>
                <a:ext cx="1791195" cy="276999"/>
              </a:xfrm>
              <a:prstGeom prst="rect">
                <a:avLst/>
              </a:prstGeom>
              <a:blipFill>
                <a:blip r:embed="rId4"/>
                <a:stretch>
                  <a:fillRect l="-4422" t="-2174" r="-68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3439DFA-15CA-43C2-9B3C-DF050337505D}"/>
              </a:ext>
            </a:extLst>
          </p:cNvPr>
          <p:cNvCxnSpPr>
            <a:cxnSpLocks/>
          </p:cNvCxnSpPr>
          <p:nvPr/>
        </p:nvCxnSpPr>
        <p:spPr>
          <a:xfrm flipH="1">
            <a:off x="6074136" y="2856833"/>
            <a:ext cx="9610" cy="9339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875C66B-BE54-4811-ACF8-88BC93B387BA}"/>
              </a:ext>
            </a:extLst>
          </p:cNvPr>
          <p:cNvSpPr txBox="1">
            <a:spLocks/>
          </p:cNvSpPr>
          <p:nvPr/>
        </p:nvSpPr>
        <p:spPr>
          <a:xfrm>
            <a:off x="5219890" y="2536786"/>
            <a:ext cx="1683579" cy="332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global minimum</a:t>
            </a:r>
          </a:p>
        </p:txBody>
      </p:sp>
    </p:spTree>
    <p:extLst>
      <p:ext uri="{BB962C8B-B14F-4D97-AF65-F5344CB8AC3E}">
        <p14:creationId xmlns:p14="http://schemas.microsoft.com/office/powerpoint/2010/main" val="2108232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functions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F1FD7D91-A419-4F9A-8F9C-4748EA80966B}"/>
              </a:ext>
            </a:extLst>
          </p:cNvPr>
          <p:cNvSpPr txBox="1">
            <a:spLocks/>
          </p:cNvSpPr>
          <p:nvPr/>
        </p:nvSpPr>
        <p:spPr>
          <a:xfrm>
            <a:off x="3936045" y="6430829"/>
            <a:ext cx="2030251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200" dirty="0"/>
              <a:t>figure source: Wikipedia</a:t>
            </a:r>
            <a:endParaRPr lang="en-US" sz="1200" baseline="-250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200" b="1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25F7E-DD80-4A3F-9FA8-914466AB41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7354" y="929777"/>
            <a:ext cx="5841284" cy="4778667"/>
          </a:xfrm>
          <a:prstGeom prst="rect">
            <a:avLst/>
          </a:prstGeom>
        </p:spPr>
      </p:pic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BFBAF66C-79E9-4706-B513-108BBD48CDE1}"/>
              </a:ext>
            </a:extLst>
          </p:cNvPr>
          <p:cNvSpPr txBox="1">
            <a:spLocks/>
          </p:cNvSpPr>
          <p:nvPr/>
        </p:nvSpPr>
        <p:spPr>
          <a:xfrm rot="20034720">
            <a:off x="7035449" y="5165607"/>
            <a:ext cx="1844686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input parameter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3209E10-4276-4FFA-8AF4-3CCB42107D06}"/>
              </a:ext>
            </a:extLst>
          </p:cNvPr>
          <p:cNvSpPr txBox="1">
            <a:spLocks/>
          </p:cNvSpPr>
          <p:nvPr/>
        </p:nvSpPr>
        <p:spPr>
          <a:xfrm rot="2522550">
            <a:off x="3385558" y="4820784"/>
            <a:ext cx="1844686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input parameter</a:t>
            </a:r>
            <a:endParaRPr lang="en-US" sz="1600" b="1" baseline="-25000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CBF13F0C-673E-46F1-9ACE-244144FCF5FB}"/>
              </a:ext>
            </a:extLst>
          </p:cNvPr>
          <p:cNvSpPr txBox="1">
            <a:spLocks/>
          </p:cNvSpPr>
          <p:nvPr/>
        </p:nvSpPr>
        <p:spPr>
          <a:xfrm>
            <a:off x="802654" y="1964209"/>
            <a:ext cx="2530823" cy="65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error measure</a:t>
            </a:r>
            <a:br>
              <a:rPr lang="en-US" sz="1600" b="1" dirty="0"/>
            </a:br>
            <a:r>
              <a:rPr lang="en-US" sz="1600" b="1" dirty="0"/>
              <a:t>a.k.a. objective function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9B2D1BA-C77A-40C0-BB3F-F62B6E8F938B}"/>
              </a:ext>
            </a:extLst>
          </p:cNvPr>
          <p:cNvSpPr txBox="1">
            <a:spLocks/>
          </p:cNvSpPr>
          <p:nvPr/>
        </p:nvSpPr>
        <p:spPr>
          <a:xfrm>
            <a:off x="501045" y="4658884"/>
            <a:ext cx="2530823" cy="332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dirty="0" err="1"/>
              <a:t>Rosenbrock</a:t>
            </a:r>
            <a:r>
              <a:rPr lang="en-US" sz="1600" dirty="0"/>
              <a:t>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15FAC5-8CE9-42E7-B59E-ECA546DCF846}"/>
                  </a:ext>
                </a:extLst>
              </p:cNvPr>
              <p:cNvSpPr txBox="1"/>
              <p:nvPr/>
            </p:nvSpPr>
            <p:spPr>
              <a:xfrm>
                <a:off x="700031" y="5056081"/>
                <a:ext cx="3293915" cy="92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b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b="0" dirty="0"/>
              </a:p>
              <a:p>
                <a:r>
                  <a:rPr lang="en-US" sz="1800" dirty="0"/>
                  <a:t>a = 1</a:t>
                </a:r>
              </a:p>
              <a:p>
                <a:r>
                  <a:rPr lang="en-US" sz="1800" b="0" dirty="0"/>
                  <a:t>b</a:t>
                </a:r>
                <a:r>
                  <a:rPr lang="en-US" sz="1800" dirty="0"/>
                  <a:t> = 100</a:t>
                </a:r>
                <a:endParaRPr lang="en-US" sz="1800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15FAC5-8CE9-42E7-B59E-ECA546DCF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31" y="5056081"/>
                <a:ext cx="3293915" cy="921342"/>
              </a:xfrm>
              <a:prstGeom prst="rect">
                <a:avLst/>
              </a:prstGeom>
              <a:blipFill>
                <a:blip r:embed="rId4"/>
                <a:stretch>
                  <a:fillRect l="-4444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2AEE04-268E-472F-AF24-514B031AB5D8}"/>
              </a:ext>
            </a:extLst>
          </p:cNvPr>
          <p:cNvCxnSpPr>
            <a:cxnSpLocks/>
          </p:cNvCxnSpPr>
          <p:nvPr/>
        </p:nvCxnSpPr>
        <p:spPr>
          <a:xfrm flipH="1">
            <a:off x="6937992" y="2844289"/>
            <a:ext cx="9610" cy="9339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EDEF9BD-A4A8-41E3-B71E-FD98A0ABFE8E}"/>
              </a:ext>
            </a:extLst>
          </p:cNvPr>
          <p:cNvSpPr txBox="1">
            <a:spLocks/>
          </p:cNvSpPr>
          <p:nvPr/>
        </p:nvSpPr>
        <p:spPr>
          <a:xfrm>
            <a:off x="6083746" y="2524242"/>
            <a:ext cx="1683579" cy="332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global minimum</a:t>
            </a:r>
          </a:p>
        </p:txBody>
      </p:sp>
    </p:spTree>
    <p:extLst>
      <p:ext uri="{BB962C8B-B14F-4D97-AF65-F5344CB8AC3E}">
        <p14:creationId xmlns:p14="http://schemas.microsoft.com/office/powerpoint/2010/main" val="2587855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F16691DF-3A53-4612-A2FC-86EFD6C589B0}"/>
              </a:ext>
            </a:extLst>
          </p:cNvPr>
          <p:cNvSpPr/>
          <p:nvPr/>
        </p:nvSpPr>
        <p:spPr>
          <a:xfrm>
            <a:off x="6837421" y="3749215"/>
            <a:ext cx="1397229" cy="1326549"/>
          </a:xfrm>
          <a:prstGeom prst="parallelogram">
            <a:avLst>
              <a:gd name="adj" fmla="val 72482"/>
            </a:avLst>
          </a:prstGeom>
          <a:solidFill>
            <a:srgbClr val="BF8832">
              <a:alpha val="2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390297"/>
          </a:xfrm>
        </p:spPr>
        <p:txBody>
          <a:bodyPr/>
          <a:lstStyle/>
          <a:p>
            <a:r>
              <a:rPr lang="en-US" dirty="0"/>
              <a:t>Objective functions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BFBAF66C-79E9-4706-B513-108BBD48CDE1}"/>
              </a:ext>
            </a:extLst>
          </p:cNvPr>
          <p:cNvSpPr txBox="1">
            <a:spLocks/>
          </p:cNvSpPr>
          <p:nvPr/>
        </p:nvSpPr>
        <p:spPr>
          <a:xfrm>
            <a:off x="5545569" y="2711577"/>
            <a:ext cx="1844686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input parameter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CBF13F0C-673E-46F1-9ACE-244144FCF5FB}"/>
              </a:ext>
            </a:extLst>
          </p:cNvPr>
          <p:cNvSpPr txBox="1">
            <a:spLocks/>
          </p:cNvSpPr>
          <p:nvPr/>
        </p:nvSpPr>
        <p:spPr>
          <a:xfrm>
            <a:off x="2394914" y="3377574"/>
            <a:ext cx="2530823" cy="65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error measure</a:t>
            </a:r>
            <a:br>
              <a:rPr lang="en-US" sz="1600" b="1" dirty="0"/>
            </a:br>
            <a:r>
              <a:rPr lang="en-US" sz="1600" b="1" dirty="0"/>
              <a:t>a.k.a. objective function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58956F-8CB2-4206-AAAA-0CBF038C264B}"/>
              </a:ext>
            </a:extLst>
          </p:cNvPr>
          <p:cNvCxnSpPr/>
          <p:nvPr/>
        </p:nvCxnSpPr>
        <p:spPr>
          <a:xfrm>
            <a:off x="4769141" y="2692866"/>
            <a:ext cx="33975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0BC1CB-D07F-46D0-A854-1D99A57B8151}"/>
              </a:ext>
            </a:extLst>
          </p:cNvPr>
          <p:cNvCxnSpPr>
            <a:cxnSpLocks/>
          </p:cNvCxnSpPr>
          <p:nvPr/>
        </p:nvCxnSpPr>
        <p:spPr>
          <a:xfrm flipV="1">
            <a:off x="4921541" y="1124125"/>
            <a:ext cx="0" cy="1721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83FACAD-1FEC-412F-9A07-4DC6719493C9}"/>
              </a:ext>
            </a:extLst>
          </p:cNvPr>
          <p:cNvSpPr txBox="1">
            <a:spLocks/>
          </p:cNvSpPr>
          <p:nvPr/>
        </p:nvSpPr>
        <p:spPr>
          <a:xfrm>
            <a:off x="3082954" y="948107"/>
            <a:ext cx="1868216" cy="563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response quantity</a:t>
            </a:r>
            <a:br>
              <a:rPr lang="en-US" sz="1600" b="1" dirty="0"/>
            </a:br>
            <a:r>
              <a:rPr lang="en-US" sz="1400" dirty="0"/>
              <a:t>(e.g., force)</a:t>
            </a:r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D24DEF-C4E9-4ABC-ABE6-6E29F7AD316F}"/>
              </a:ext>
            </a:extLst>
          </p:cNvPr>
          <p:cNvCxnSpPr/>
          <p:nvPr/>
        </p:nvCxnSpPr>
        <p:spPr>
          <a:xfrm flipV="1">
            <a:off x="4769141" y="1359017"/>
            <a:ext cx="3250734" cy="1199625"/>
          </a:xfrm>
          <a:prstGeom prst="line">
            <a:avLst/>
          </a:prstGeom>
          <a:ln>
            <a:solidFill>
              <a:srgbClr val="2C6F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B4DD67-3E07-4A3A-B3B6-A862ABA9A0E4}"/>
              </a:ext>
            </a:extLst>
          </p:cNvPr>
          <p:cNvCxnSpPr>
            <a:cxnSpLocks/>
          </p:cNvCxnSpPr>
          <p:nvPr/>
        </p:nvCxnSpPr>
        <p:spPr>
          <a:xfrm>
            <a:off x="5889072" y="1831698"/>
            <a:ext cx="0" cy="311689"/>
          </a:xfrm>
          <a:prstGeom prst="straightConnector1">
            <a:avLst/>
          </a:prstGeom>
          <a:ln>
            <a:solidFill>
              <a:srgbClr val="BF88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993205D9-D8A6-478A-B607-540BE6A926BA}"/>
              </a:ext>
            </a:extLst>
          </p:cNvPr>
          <p:cNvSpPr txBox="1">
            <a:spLocks/>
          </p:cNvSpPr>
          <p:nvPr/>
        </p:nvSpPr>
        <p:spPr>
          <a:xfrm>
            <a:off x="5889072" y="2043992"/>
            <a:ext cx="1824606" cy="3721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>
                <a:solidFill>
                  <a:srgbClr val="BF8832"/>
                </a:solidFill>
              </a:rPr>
              <a:t>difference ~ error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B35EE4A-47CC-4519-BE49-2A8FD379965A}"/>
              </a:ext>
            </a:extLst>
          </p:cNvPr>
          <p:cNvCxnSpPr/>
          <p:nvPr/>
        </p:nvCxnSpPr>
        <p:spPr>
          <a:xfrm>
            <a:off x="4769141" y="5087856"/>
            <a:ext cx="33975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493C9DE-6955-4105-A8FA-3EA667CB0322}"/>
              </a:ext>
            </a:extLst>
          </p:cNvPr>
          <p:cNvCxnSpPr>
            <a:cxnSpLocks/>
          </p:cNvCxnSpPr>
          <p:nvPr/>
        </p:nvCxnSpPr>
        <p:spPr>
          <a:xfrm flipV="1">
            <a:off x="4921541" y="3519115"/>
            <a:ext cx="0" cy="1721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EBD1E08-B965-438C-95F7-81B536851ADA}"/>
              </a:ext>
            </a:extLst>
          </p:cNvPr>
          <p:cNvCxnSpPr>
            <a:cxnSpLocks/>
          </p:cNvCxnSpPr>
          <p:nvPr/>
        </p:nvCxnSpPr>
        <p:spPr>
          <a:xfrm flipV="1">
            <a:off x="7046752" y="3749215"/>
            <a:ext cx="973123" cy="1338641"/>
          </a:xfrm>
          <a:prstGeom prst="line">
            <a:avLst/>
          </a:prstGeom>
          <a:ln>
            <a:solidFill>
              <a:srgbClr val="BF88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472B2A7-9D2E-4FE3-8175-E9C0582DAC76}"/>
              </a:ext>
            </a:extLst>
          </p:cNvPr>
          <p:cNvCxnSpPr>
            <a:cxnSpLocks/>
          </p:cNvCxnSpPr>
          <p:nvPr/>
        </p:nvCxnSpPr>
        <p:spPr>
          <a:xfrm>
            <a:off x="6069434" y="3749214"/>
            <a:ext cx="973123" cy="1338641"/>
          </a:xfrm>
          <a:prstGeom prst="line">
            <a:avLst/>
          </a:prstGeom>
          <a:ln>
            <a:solidFill>
              <a:srgbClr val="BF88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E17C1C08-9FBA-4B38-AB43-E8F76BB564CA}"/>
              </a:ext>
            </a:extLst>
          </p:cNvPr>
          <p:cNvSpPr txBox="1">
            <a:spLocks/>
          </p:cNvSpPr>
          <p:nvPr/>
        </p:nvSpPr>
        <p:spPr>
          <a:xfrm>
            <a:off x="7046752" y="3445511"/>
            <a:ext cx="1824606" cy="3721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>
                <a:solidFill>
                  <a:srgbClr val="BF8832"/>
                </a:solidFill>
              </a:rPr>
              <a:t>difference ~ error</a:t>
            </a: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42CA7498-14BE-480B-9FF0-A7311D83C5F7}"/>
              </a:ext>
            </a:extLst>
          </p:cNvPr>
          <p:cNvSpPr txBox="1">
            <a:spLocks/>
          </p:cNvSpPr>
          <p:nvPr/>
        </p:nvSpPr>
        <p:spPr>
          <a:xfrm>
            <a:off x="5633652" y="5099949"/>
            <a:ext cx="1844686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input parameter</a:t>
            </a:r>
          </a:p>
        </p:txBody>
      </p:sp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53D37E4E-4A38-46A3-8638-EA21921A4CCA}"/>
              </a:ext>
            </a:extLst>
          </p:cNvPr>
          <p:cNvSpPr txBox="1">
            <a:spLocks/>
          </p:cNvSpPr>
          <p:nvPr/>
        </p:nvSpPr>
        <p:spPr>
          <a:xfrm>
            <a:off x="7554286" y="1038736"/>
            <a:ext cx="961492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>
                <a:solidFill>
                  <a:srgbClr val="2C6FCA"/>
                </a:solidFill>
              </a:rPr>
              <a:t>model</a:t>
            </a:r>
          </a:p>
        </p:txBody>
      </p:sp>
      <p:sp>
        <p:nvSpPr>
          <p:cNvPr id="40" name="Content Placeholder 5">
            <a:extLst>
              <a:ext uri="{FF2B5EF4-FFF2-40B4-BE49-F238E27FC236}">
                <a16:creationId xmlns:a16="http://schemas.microsoft.com/office/drawing/2014/main" id="{73678630-8244-426E-814F-F87CB74379BC}"/>
              </a:ext>
            </a:extLst>
          </p:cNvPr>
          <p:cNvSpPr txBox="1">
            <a:spLocks/>
          </p:cNvSpPr>
          <p:nvPr/>
        </p:nvSpPr>
        <p:spPr>
          <a:xfrm>
            <a:off x="2917707" y="1564373"/>
            <a:ext cx="1821806" cy="31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>
                <a:solidFill>
                  <a:srgbClr val="8C1515"/>
                </a:solidFill>
              </a:rPr>
              <a:t>target / reference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1F992B-2C94-4D32-AF31-D689832B4D4A}"/>
              </a:ext>
            </a:extLst>
          </p:cNvPr>
          <p:cNvSpPr/>
          <p:nvPr/>
        </p:nvSpPr>
        <p:spPr>
          <a:xfrm>
            <a:off x="4706004" y="1617744"/>
            <a:ext cx="3523594" cy="213954"/>
          </a:xfrm>
          <a:prstGeom prst="rect">
            <a:avLst/>
          </a:prstGeom>
          <a:solidFill>
            <a:srgbClr val="8C1515">
              <a:alpha val="2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374ECF-03EA-4E76-9B80-D3F4D98D4CAE}"/>
              </a:ext>
            </a:extLst>
          </p:cNvPr>
          <p:cNvCxnSpPr>
            <a:cxnSpLocks/>
          </p:cNvCxnSpPr>
          <p:nvPr/>
        </p:nvCxnSpPr>
        <p:spPr>
          <a:xfrm>
            <a:off x="5827091" y="1617744"/>
            <a:ext cx="0" cy="531458"/>
          </a:xfrm>
          <a:prstGeom prst="straightConnector1">
            <a:avLst/>
          </a:prstGeom>
          <a:ln>
            <a:solidFill>
              <a:srgbClr val="BF883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8550D918-04BF-4D4D-A222-E7E11337613C}"/>
              </a:ext>
            </a:extLst>
          </p:cNvPr>
          <p:cNvSpPr txBox="1">
            <a:spLocks/>
          </p:cNvSpPr>
          <p:nvPr/>
        </p:nvSpPr>
        <p:spPr>
          <a:xfrm>
            <a:off x="5633652" y="1336058"/>
            <a:ext cx="510961" cy="3721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>
                <a:solidFill>
                  <a:srgbClr val="BF8832"/>
                </a:solidFill>
              </a:rPr>
              <a:t>???</a:t>
            </a: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71135989-8A19-4D0F-88B9-E02F03CB5378}"/>
              </a:ext>
            </a:extLst>
          </p:cNvPr>
          <p:cNvSpPr/>
          <p:nvPr/>
        </p:nvSpPr>
        <p:spPr>
          <a:xfrm flipV="1">
            <a:off x="5857380" y="3757200"/>
            <a:ext cx="1397229" cy="1326549"/>
          </a:xfrm>
          <a:prstGeom prst="parallelogram">
            <a:avLst>
              <a:gd name="adj" fmla="val 72482"/>
            </a:avLst>
          </a:prstGeom>
          <a:solidFill>
            <a:srgbClr val="BF8832">
              <a:alpha val="2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48C44F-B8DA-43B5-98EB-B1A2A59728BD}"/>
              </a:ext>
            </a:extLst>
          </p:cNvPr>
          <p:cNvCxnSpPr>
            <a:cxnSpLocks/>
          </p:cNvCxnSpPr>
          <p:nvPr/>
        </p:nvCxnSpPr>
        <p:spPr>
          <a:xfrm flipV="1">
            <a:off x="4693641" y="1721143"/>
            <a:ext cx="3565320" cy="19574"/>
          </a:xfrm>
          <a:prstGeom prst="line">
            <a:avLst/>
          </a:prstGeom>
          <a:ln>
            <a:solidFill>
              <a:srgbClr val="8C151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360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functions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F1FD7D91-A419-4F9A-8F9C-4748EA80966B}"/>
              </a:ext>
            </a:extLst>
          </p:cNvPr>
          <p:cNvSpPr txBox="1">
            <a:spLocks/>
          </p:cNvSpPr>
          <p:nvPr/>
        </p:nvSpPr>
        <p:spPr>
          <a:xfrm>
            <a:off x="3936045" y="6430829"/>
            <a:ext cx="2030251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200" dirty="0"/>
              <a:t>figure source: Wikipedia</a:t>
            </a:r>
            <a:endParaRPr lang="en-US" sz="1200" baseline="-250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200" b="1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25F7E-DD80-4A3F-9FA8-914466AB41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7354" y="929777"/>
            <a:ext cx="5841284" cy="4778667"/>
          </a:xfrm>
          <a:prstGeom prst="rect">
            <a:avLst/>
          </a:prstGeom>
        </p:spPr>
      </p:pic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BFBAF66C-79E9-4706-B513-108BBD48CDE1}"/>
              </a:ext>
            </a:extLst>
          </p:cNvPr>
          <p:cNvSpPr txBox="1">
            <a:spLocks/>
          </p:cNvSpPr>
          <p:nvPr/>
        </p:nvSpPr>
        <p:spPr>
          <a:xfrm rot="20034720">
            <a:off x="7035449" y="5165607"/>
            <a:ext cx="1844686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input parameter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3209E10-4276-4FFA-8AF4-3CCB42107D06}"/>
              </a:ext>
            </a:extLst>
          </p:cNvPr>
          <p:cNvSpPr txBox="1">
            <a:spLocks/>
          </p:cNvSpPr>
          <p:nvPr/>
        </p:nvSpPr>
        <p:spPr>
          <a:xfrm rot="2522550">
            <a:off x="3385558" y="4820784"/>
            <a:ext cx="1844686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input parameter</a:t>
            </a:r>
            <a:endParaRPr lang="en-US" sz="1600" b="1" baseline="-25000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CBF13F0C-673E-46F1-9ACE-244144FCF5FB}"/>
              </a:ext>
            </a:extLst>
          </p:cNvPr>
          <p:cNvSpPr txBox="1">
            <a:spLocks/>
          </p:cNvSpPr>
          <p:nvPr/>
        </p:nvSpPr>
        <p:spPr>
          <a:xfrm>
            <a:off x="802654" y="1964209"/>
            <a:ext cx="2530823" cy="65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error measure</a:t>
            </a:r>
            <a:br>
              <a:rPr lang="en-US" sz="1600" b="1" dirty="0"/>
            </a:br>
            <a:r>
              <a:rPr lang="en-US" sz="1600" b="1" dirty="0"/>
              <a:t>a.k.a. objective function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9B2D1BA-C77A-40C0-BB3F-F62B6E8F938B}"/>
              </a:ext>
            </a:extLst>
          </p:cNvPr>
          <p:cNvSpPr txBox="1">
            <a:spLocks/>
          </p:cNvSpPr>
          <p:nvPr/>
        </p:nvSpPr>
        <p:spPr>
          <a:xfrm>
            <a:off x="501045" y="4658884"/>
            <a:ext cx="2530823" cy="332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dirty="0" err="1"/>
              <a:t>Rosenbrock</a:t>
            </a:r>
            <a:r>
              <a:rPr lang="en-US" sz="1600" dirty="0"/>
              <a:t>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15FAC5-8CE9-42E7-B59E-ECA546DCF846}"/>
                  </a:ext>
                </a:extLst>
              </p:cNvPr>
              <p:cNvSpPr txBox="1"/>
              <p:nvPr/>
            </p:nvSpPr>
            <p:spPr>
              <a:xfrm>
                <a:off x="700031" y="5056081"/>
                <a:ext cx="3293915" cy="92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b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b="0" dirty="0"/>
              </a:p>
              <a:p>
                <a:r>
                  <a:rPr lang="en-US" sz="1800" dirty="0"/>
                  <a:t>a = 1</a:t>
                </a:r>
              </a:p>
              <a:p>
                <a:r>
                  <a:rPr lang="en-US" sz="1800" b="0" dirty="0"/>
                  <a:t>b</a:t>
                </a:r>
                <a:r>
                  <a:rPr lang="en-US" sz="1800" dirty="0"/>
                  <a:t> = 100</a:t>
                </a:r>
                <a:endParaRPr lang="en-US" sz="1800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15FAC5-8CE9-42E7-B59E-ECA546DCF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31" y="5056081"/>
                <a:ext cx="3293915" cy="921342"/>
              </a:xfrm>
              <a:prstGeom prst="rect">
                <a:avLst/>
              </a:prstGeom>
              <a:blipFill>
                <a:blip r:embed="rId4"/>
                <a:stretch>
                  <a:fillRect l="-4444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2AEE04-268E-472F-AF24-514B031AB5D8}"/>
              </a:ext>
            </a:extLst>
          </p:cNvPr>
          <p:cNvCxnSpPr>
            <a:cxnSpLocks/>
          </p:cNvCxnSpPr>
          <p:nvPr/>
        </p:nvCxnSpPr>
        <p:spPr>
          <a:xfrm flipH="1">
            <a:off x="6937992" y="2844289"/>
            <a:ext cx="9610" cy="9339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EDEF9BD-A4A8-41E3-B71E-FD98A0ABFE8E}"/>
              </a:ext>
            </a:extLst>
          </p:cNvPr>
          <p:cNvSpPr txBox="1">
            <a:spLocks/>
          </p:cNvSpPr>
          <p:nvPr/>
        </p:nvSpPr>
        <p:spPr>
          <a:xfrm>
            <a:off x="6083746" y="2257858"/>
            <a:ext cx="1683579" cy="5989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global minimum</a:t>
            </a:r>
            <a:br>
              <a:rPr lang="en-US" sz="1600" b="1" dirty="0"/>
            </a:br>
            <a:r>
              <a:rPr lang="en-US" sz="1600" b="1" dirty="0"/>
              <a:t>f(</a:t>
            </a:r>
            <a:r>
              <a:rPr lang="en-US" sz="1600" b="1" dirty="0" err="1"/>
              <a:t>x,y</a:t>
            </a:r>
            <a:r>
              <a:rPr lang="en-US" sz="1600" b="1" dirty="0"/>
              <a:t>) = 0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757F52C-873D-4E35-9348-C1515591622B}"/>
              </a:ext>
            </a:extLst>
          </p:cNvPr>
          <p:cNvSpPr txBox="1">
            <a:spLocks/>
          </p:cNvSpPr>
          <p:nvPr/>
        </p:nvSpPr>
        <p:spPr>
          <a:xfrm>
            <a:off x="4923601" y="847617"/>
            <a:ext cx="3271623" cy="8689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800" b="1" dirty="0"/>
              <a:t>A small mistake in the error </a:t>
            </a:r>
            <a:br>
              <a:rPr lang="en-US" sz="1800" b="1" dirty="0"/>
            </a:br>
            <a:r>
              <a:rPr lang="en-US" sz="1800" b="1" dirty="0"/>
              <a:t>can lead to a large uncertainty</a:t>
            </a:r>
            <a:br>
              <a:rPr lang="en-US" sz="1800" b="1" dirty="0"/>
            </a:br>
            <a:r>
              <a:rPr lang="en-US" sz="1800" b="1" dirty="0"/>
              <a:t>in the calibrated parameters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F48683-640C-456B-8D85-45D291795C12}"/>
              </a:ext>
            </a:extLst>
          </p:cNvPr>
          <p:cNvCxnSpPr>
            <a:cxnSpLocks/>
          </p:cNvCxnSpPr>
          <p:nvPr/>
        </p:nvCxnSpPr>
        <p:spPr>
          <a:xfrm flipH="1">
            <a:off x="6584944" y="4206807"/>
            <a:ext cx="4249" cy="35513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7BB769C-122D-4AF4-9144-9D5B1CBE2FEE}"/>
              </a:ext>
            </a:extLst>
          </p:cNvPr>
          <p:cNvSpPr txBox="1">
            <a:spLocks/>
          </p:cNvSpPr>
          <p:nvPr/>
        </p:nvSpPr>
        <p:spPr>
          <a:xfrm>
            <a:off x="5463080" y="3886827"/>
            <a:ext cx="1253106" cy="3297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f(</a:t>
            </a:r>
            <a:r>
              <a:rPr lang="en-US" sz="1600" b="1" dirty="0" err="1"/>
              <a:t>x,y</a:t>
            </a:r>
            <a:r>
              <a:rPr lang="en-US" sz="1600" b="1" dirty="0"/>
              <a:t>) = 2.25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FE9444-DB01-407A-B89E-EAE86CE14FF5}"/>
              </a:ext>
            </a:extLst>
          </p:cNvPr>
          <p:cNvCxnSpPr>
            <a:cxnSpLocks/>
          </p:cNvCxnSpPr>
          <p:nvPr/>
        </p:nvCxnSpPr>
        <p:spPr>
          <a:xfrm flipH="1">
            <a:off x="7028892" y="4084378"/>
            <a:ext cx="4249" cy="35513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CCEF0A31-8128-4D16-A670-A16FD2B47E14}"/>
              </a:ext>
            </a:extLst>
          </p:cNvPr>
          <p:cNvSpPr txBox="1">
            <a:spLocks/>
          </p:cNvSpPr>
          <p:nvPr/>
        </p:nvSpPr>
        <p:spPr>
          <a:xfrm>
            <a:off x="7010266" y="3895195"/>
            <a:ext cx="1253106" cy="3297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b="1" dirty="0"/>
              <a:t>f(</a:t>
            </a:r>
            <a:r>
              <a:rPr lang="en-US" sz="1600" b="1" dirty="0" err="1"/>
              <a:t>x,y</a:t>
            </a:r>
            <a:r>
              <a:rPr lang="en-US" sz="1600" b="1" dirty="0"/>
              <a:t>) = 2.25</a:t>
            </a:r>
          </a:p>
        </p:txBody>
      </p:sp>
    </p:spTree>
    <p:extLst>
      <p:ext uri="{BB962C8B-B14F-4D97-AF65-F5344CB8AC3E}">
        <p14:creationId xmlns:p14="http://schemas.microsoft.com/office/powerpoint/2010/main" val="2875693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2BEA772-5DD6-437F-B573-BF0DBCA4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46" y="2618091"/>
            <a:ext cx="7757912" cy="283200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5388963" cy="1295237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dirty="0" err="1"/>
              <a:t>quoFEM</a:t>
            </a:r>
            <a:r>
              <a:rPr lang="en-US" sz="2000" dirty="0"/>
              <a:t> tool can run </a:t>
            </a:r>
            <a:r>
              <a:rPr lang="en-US" sz="2000" b="1" i="1" dirty="0"/>
              <a:t>any</a:t>
            </a:r>
            <a:r>
              <a:rPr lang="en-US" sz="2000" dirty="0"/>
              <a:t> Python script, </a:t>
            </a:r>
            <a:br>
              <a:rPr lang="en-US" sz="2000" dirty="0"/>
            </a:br>
            <a:r>
              <a:rPr lang="en-US" sz="2000" dirty="0"/>
              <a:t>that returns one or more error measures.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0 – </a:t>
            </a:r>
            <a:r>
              <a:rPr lang="en-US" dirty="0" err="1"/>
              <a:t>Rosenbrock</a:t>
            </a:r>
            <a:r>
              <a:rPr lang="en-US" dirty="0"/>
              <a:t> function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CFA17F-A979-4686-B003-0AA8E177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33" y="-10131"/>
            <a:ext cx="3332765" cy="24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B26ECC-E470-45C3-96F2-65433FBF26E7}"/>
              </a:ext>
            </a:extLst>
          </p:cNvPr>
          <p:cNvSpPr/>
          <p:nvPr/>
        </p:nvSpPr>
        <p:spPr>
          <a:xfrm>
            <a:off x="1859988" y="3400799"/>
            <a:ext cx="1262774" cy="305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A3EAC2-0012-462E-8C14-AFACA093B2FB}"/>
              </a:ext>
            </a:extLst>
          </p:cNvPr>
          <p:cNvSpPr/>
          <p:nvPr/>
        </p:nvSpPr>
        <p:spPr>
          <a:xfrm>
            <a:off x="1859988" y="4007722"/>
            <a:ext cx="1262774" cy="305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F1FD7D91-A419-4F9A-8F9C-4748EA80966B}"/>
              </a:ext>
            </a:extLst>
          </p:cNvPr>
          <p:cNvSpPr txBox="1">
            <a:spLocks/>
          </p:cNvSpPr>
          <p:nvPr/>
        </p:nvSpPr>
        <p:spPr>
          <a:xfrm>
            <a:off x="7761316" y="-11049"/>
            <a:ext cx="1501425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200" dirty="0"/>
              <a:t>source: Wikipedia</a:t>
            </a:r>
            <a:endParaRPr lang="en-US" sz="1200" baseline="-250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200" b="1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629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526" y="479388"/>
            <a:ext cx="7707862" cy="413629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95F3030-3514-4EAF-87B4-BBC2DFAE0C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8"/>
            <a:ext cx="7862716" cy="413630"/>
          </a:xfrm>
        </p:spPr>
        <p:txBody>
          <a:bodyPr>
            <a:noAutofit/>
          </a:bodyPr>
          <a:lstStyle/>
          <a:p>
            <a:r>
              <a:rPr lang="en-US" sz="2000" dirty="0"/>
              <a:t>Calibrate numerical models and quantify the uncertainty in their outputs.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64E100-B0A6-4CF1-80FF-92365B432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59" y="3116908"/>
            <a:ext cx="3472164" cy="17548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7409DB-70C6-4EC2-B815-ED9582B74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535" y="1352891"/>
            <a:ext cx="2740533" cy="18253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9E57D1-8701-4D7B-B608-31890CE2B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659" y="4989326"/>
            <a:ext cx="3554421" cy="14704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A4DC4A8-25A9-4E07-884D-FC9AEB39DF66}"/>
              </a:ext>
            </a:extLst>
          </p:cNvPr>
          <p:cNvSpPr txBox="1"/>
          <p:nvPr/>
        </p:nvSpPr>
        <p:spPr>
          <a:xfrm>
            <a:off x="1331103" y="5890599"/>
            <a:ext cx="27405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8C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lateral drift ratio history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88B87A-0BFB-4992-BE58-95EDC1C7F306}"/>
              </a:ext>
            </a:extLst>
          </p:cNvPr>
          <p:cNvSpPr txBox="1"/>
          <p:nvPr/>
        </p:nvSpPr>
        <p:spPr>
          <a:xfrm>
            <a:off x="1407920" y="4312377"/>
            <a:ext cx="26262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8C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acceleration input history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2DAF04-9EDE-44B1-83CD-C46021600E5B}"/>
              </a:ext>
            </a:extLst>
          </p:cNvPr>
          <p:cNvCxnSpPr>
            <a:cxnSpLocks/>
          </p:cNvCxnSpPr>
          <p:nvPr/>
        </p:nvCxnSpPr>
        <p:spPr>
          <a:xfrm flipV="1">
            <a:off x="5906092" y="3295867"/>
            <a:ext cx="2540619" cy="2"/>
          </a:xfrm>
          <a:prstGeom prst="straightConnector1">
            <a:avLst/>
          </a:prstGeom>
          <a:ln w="57150">
            <a:solidFill>
              <a:srgbClr val="8C151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776D5CA-42F1-4231-8329-A6CEB2B01C86}"/>
              </a:ext>
            </a:extLst>
          </p:cNvPr>
          <p:cNvSpPr txBox="1"/>
          <p:nvPr/>
        </p:nvSpPr>
        <p:spPr>
          <a:xfrm>
            <a:off x="881583" y="1477696"/>
            <a:ext cx="4410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Full-size bridge column tested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the outdoor shake table at UC San Diego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Measured responses (displacements, accelerations, and reactions) compared to blind-predictions from numerical analyses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2726EC-F6E1-4F9D-A527-DA6B9C056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976" y="3249247"/>
            <a:ext cx="4359331" cy="2775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7006905-4D30-45E2-8576-AFBAF6E934C7}"/>
              </a:ext>
            </a:extLst>
          </p:cNvPr>
          <p:cNvSpPr txBox="1"/>
          <p:nvPr/>
        </p:nvSpPr>
        <p:spPr>
          <a:xfrm>
            <a:off x="6763812" y="3206511"/>
            <a:ext cx="23034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8C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Predictions vs. Experiments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21859B5-37DD-484A-B069-C77C2882E1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1101" y="3460044"/>
            <a:ext cx="1480344" cy="64564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58C18E1-C532-40CF-938E-596AEB2B8C82}"/>
              </a:ext>
            </a:extLst>
          </p:cNvPr>
          <p:cNvSpPr txBox="1"/>
          <p:nvPr/>
        </p:nvSpPr>
        <p:spPr>
          <a:xfrm>
            <a:off x="5515622" y="6025189"/>
            <a:ext cx="380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source: PEER Report 2015/01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https://www.youtube.com/watch?v=FAeeHh_y3u0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53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2BEA772-5DD6-437F-B573-BF0DBCA4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46" y="2618091"/>
            <a:ext cx="7757912" cy="283200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5388963" cy="1295237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dirty="0" err="1"/>
              <a:t>quoFEM</a:t>
            </a:r>
            <a:r>
              <a:rPr lang="en-US" sz="2000" dirty="0"/>
              <a:t> tool can run </a:t>
            </a:r>
            <a:r>
              <a:rPr lang="en-US" sz="2000" b="1" i="1" dirty="0"/>
              <a:t>any</a:t>
            </a:r>
            <a:r>
              <a:rPr lang="en-US" sz="2000" dirty="0"/>
              <a:t> Python script, </a:t>
            </a:r>
            <a:br>
              <a:rPr lang="en-US" sz="2000" dirty="0"/>
            </a:br>
            <a:r>
              <a:rPr lang="en-US" sz="2000" dirty="0"/>
              <a:t>that returns one or more error measures.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0 – </a:t>
            </a:r>
            <a:r>
              <a:rPr lang="en-US" dirty="0" err="1"/>
              <a:t>Rosenbrock</a:t>
            </a:r>
            <a:r>
              <a:rPr lang="en-US" dirty="0"/>
              <a:t> function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CFA17F-A979-4686-B003-0AA8E177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33" y="-10131"/>
            <a:ext cx="3332765" cy="24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B26ECC-E470-45C3-96F2-65433FBF26E7}"/>
              </a:ext>
            </a:extLst>
          </p:cNvPr>
          <p:cNvSpPr/>
          <p:nvPr/>
        </p:nvSpPr>
        <p:spPr>
          <a:xfrm>
            <a:off x="1859988" y="3400799"/>
            <a:ext cx="1262774" cy="305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C5184B-6184-4170-B745-449859809A94}"/>
              </a:ext>
            </a:extLst>
          </p:cNvPr>
          <p:cNvSpPr/>
          <p:nvPr/>
        </p:nvSpPr>
        <p:spPr>
          <a:xfrm>
            <a:off x="4818247" y="3146443"/>
            <a:ext cx="3495386" cy="3176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5D7AF30-93A9-4DA4-A909-A168CA94D1F3}"/>
              </a:ext>
            </a:extLst>
          </p:cNvPr>
          <p:cNvSpPr txBox="1">
            <a:spLocks/>
          </p:cNvSpPr>
          <p:nvPr/>
        </p:nvSpPr>
        <p:spPr>
          <a:xfrm>
            <a:off x="4818246" y="6009736"/>
            <a:ext cx="3495386" cy="313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dirty="0"/>
              <a:t>rosenbrock.py</a:t>
            </a:r>
            <a:endParaRPr lang="en-US" sz="1600" baseline="-250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600" b="1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A3EAC2-0012-462E-8C14-AFACA093B2FB}"/>
              </a:ext>
            </a:extLst>
          </p:cNvPr>
          <p:cNvSpPr/>
          <p:nvPr/>
        </p:nvSpPr>
        <p:spPr>
          <a:xfrm>
            <a:off x="1859988" y="4007722"/>
            <a:ext cx="1262774" cy="305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AB8C2F-E329-4E5A-A994-9B8FFB428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358" y="3237597"/>
            <a:ext cx="3319671" cy="2727385"/>
          </a:xfrm>
          <a:prstGeom prst="rect">
            <a:avLst/>
          </a:prstGeom>
        </p:spPr>
      </p:pic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F1FD7D91-A419-4F9A-8F9C-4748EA80966B}"/>
              </a:ext>
            </a:extLst>
          </p:cNvPr>
          <p:cNvSpPr txBox="1">
            <a:spLocks/>
          </p:cNvSpPr>
          <p:nvPr/>
        </p:nvSpPr>
        <p:spPr>
          <a:xfrm>
            <a:off x="7761316" y="-11049"/>
            <a:ext cx="1501425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200" dirty="0"/>
              <a:t>source: Wikipedia</a:t>
            </a:r>
            <a:endParaRPr lang="en-US" sz="1200" baseline="-250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200" b="1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517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2BEA772-5DD6-437F-B573-BF0DBCA4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46" y="2618091"/>
            <a:ext cx="7757912" cy="283200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5388963" cy="1295237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dirty="0" err="1"/>
              <a:t>quoFEM</a:t>
            </a:r>
            <a:r>
              <a:rPr lang="en-US" sz="2000" dirty="0"/>
              <a:t> tool can run </a:t>
            </a:r>
            <a:r>
              <a:rPr lang="en-US" sz="2000" b="1" i="1" dirty="0"/>
              <a:t>any</a:t>
            </a:r>
            <a:r>
              <a:rPr lang="en-US" sz="2000" dirty="0"/>
              <a:t> Python script, </a:t>
            </a:r>
            <a:br>
              <a:rPr lang="en-US" sz="2000" dirty="0"/>
            </a:br>
            <a:r>
              <a:rPr lang="en-US" sz="2000" dirty="0"/>
              <a:t>that returns one or more error measures.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0 – </a:t>
            </a:r>
            <a:r>
              <a:rPr lang="en-US" dirty="0" err="1"/>
              <a:t>Rosenbrock</a:t>
            </a:r>
            <a:r>
              <a:rPr lang="en-US" dirty="0"/>
              <a:t> function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CFA17F-A979-4686-B003-0AA8E177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33" y="-10131"/>
            <a:ext cx="3332765" cy="24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B26ECC-E470-45C3-96F2-65433FBF26E7}"/>
              </a:ext>
            </a:extLst>
          </p:cNvPr>
          <p:cNvSpPr/>
          <p:nvPr/>
        </p:nvSpPr>
        <p:spPr>
          <a:xfrm>
            <a:off x="1859988" y="3400799"/>
            <a:ext cx="1262774" cy="305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C5184B-6184-4170-B745-449859809A94}"/>
              </a:ext>
            </a:extLst>
          </p:cNvPr>
          <p:cNvSpPr/>
          <p:nvPr/>
        </p:nvSpPr>
        <p:spPr>
          <a:xfrm>
            <a:off x="4818247" y="3146443"/>
            <a:ext cx="3495386" cy="3176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5D7AF30-93A9-4DA4-A909-A168CA94D1F3}"/>
              </a:ext>
            </a:extLst>
          </p:cNvPr>
          <p:cNvSpPr txBox="1">
            <a:spLocks/>
          </p:cNvSpPr>
          <p:nvPr/>
        </p:nvSpPr>
        <p:spPr>
          <a:xfrm>
            <a:off x="4818246" y="6009736"/>
            <a:ext cx="3495386" cy="313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dirty="0"/>
              <a:t>rosenbrock.py</a:t>
            </a:r>
            <a:endParaRPr lang="en-US" sz="1600" baseline="-250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600" b="1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A3EAC2-0012-462E-8C14-AFACA093B2FB}"/>
              </a:ext>
            </a:extLst>
          </p:cNvPr>
          <p:cNvSpPr/>
          <p:nvPr/>
        </p:nvSpPr>
        <p:spPr>
          <a:xfrm>
            <a:off x="1859988" y="4007722"/>
            <a:ext cx="1262774" cy="305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3F21ED-573D-4995-A444-03A5ECFCD7F5}"/>
              </a:ext>
            </a:extLst>
          </p:cNvPr>
          <p:cNvSpPr/>
          <p:nvPr/>
        </p:nvSpPr>
        <p:spPr>
          <a:xfrm>
            <a:off x="2960692" y="4962434"/>
            <a:ext cx="1525073" cy="870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47A2577-51F1-4520-BC5C-C0A8D7232303}"/>
              </a:ext>
            </a:extLst>
          </p:cNvPr>
          <p:cNvSpPr txBox="1">
            <a:spLocks/>
          </p:cNvSpPr>
          <p:nvPr/>
        </p:nvSpPr>
        <p:spPr>
          <a:xfrm>
            <a:off x="2947737" y="5465321"/>
            <a:ext cx="1538027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dirty="0"/>
              <a:t>params.py</a:t>
            </a:r>
            <a:endParaRPr lang="en-US" sz="1600" baseline="-250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600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AB8C2F-E329-4E5A-A994-9B8FFB428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358" y="3237597"/>
            <a:ext cx="3319671" cy="272738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4E02A1-070F-4D27-A278-9DCE41F9BCE5}"/>
              </a:ext>
            </a:extLst>
          </p:cNvPr>
          <p:cNvSpPr/>
          <p:nvPr/>
        </p:nvSpPr>
        <p:spPr>
          <a:xfrm>
            <a:off x="5122796" y="4003849"/>
            <a:ext cx="1406235" cy="2230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203CD9-0C35-46C0-B886-AB0699F29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772" y="5026498"/>
            <a:ext cx="1186912" cy="47632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8D0BE8-C5DB-4DF0-93A6-3F51812410A1}"/>
              </a:ext>
            </a:extLst>
          </p:cNvPr>
          <p:cNvCxnSpPr>
            <a:cxnSpLocks/>
          </p:cNvCxnSpPr>
          <p:nvPr/>
        </p:nvCxnSpPr>
        <p:spPr>
          <a:xfrm flipV="1">
            <a:off x="4480013" y="4263588"/>
            <a:ext cx="700846" cy="7816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F1FD7D91-A419-4F9A-8F9C-4748EA80966B}"/>
              </a:ext>
            </a:extLst>
          </p:cNvPr>
          <p:cNvSpPr txBox="1">
            <a:spLocks/>
          </p:cNvSpPr>
          <p:nvPr/>
        </p:nvSpPr>
        <p:spPr>
          <a:xfrm>
            <a:off x="7761316" y="-11049"/>
            <a:ext cx="1501425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200" dirty="0"/>
              <a:t>source: Wikipedia</a:t>
            </a:r>
            <a:endParaRPr lang="en-US" sz="1200" baseline="-250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200" b="1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ECD141-BA53-47A3-A720-C54631721CA2}"/>
              </a:ext>
            </a:extLst>
          </p:cNvPr>
          <p:cNvCxnSpPr/>
          <p:nvPr/>
        </p:nvCxnSpPr>
        <p:spPr>
          <a:xfrm>
            <a:off x="7778816" y="4403529"/>
            <a:ext cx="0" cy="111780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FE8D1D7-B909-4BC5-B272-E5ECC776C1E8}"/>
              </a:ext>
            </a:extLst>
          </p:cNvPr>
          <p:cNvSpPr txBox="1">
            <a:spLocks/>
          </p:cNvSpPr>
          <p:nvPr/>
        </p:nvSpPr>
        <p:spPr>
          <a:xfrm>
            <a:off x="7117376" y="4126977"/>
            <a:ext cx="1158455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dirty="0"/>
              <a:t>calculation</a:t>
            </a:r>
            <a:endParaRPr lang="en-US" sz="1600" baseline="-250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600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07C6D2-794C-4633-B9C4-92D2CCE9E219}"/>
              </a:ext>
            </a:extLst>
          </p:cNvPr>
          <p:cNvSpPr/>
          <p:nvPr/>
        </p:nvSpPr>
        <p:spPr>
          <a:xfrm>
            <a:off x="5127503" y="5573636"/>
            <a:ext cx="3286239" cy="34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0838B223-DC10-4B2F-A6CC-100529A0A92B}"/>
              </a:ext>
            </a:extLst>
          </p:cNvPr>
          <p:cNvSpPr txBox="1">
            <a:spLocks/>
          </p:cNvSpPr>
          <p:nvPr/>
        </p:nvSpPr>
        <p:spPr>
          <a:xfrm>
            <a:off x="8412085" y="5429025"/>
            <a:ext cx="1158455" cy="630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600" dirty="0"/>
              <a:t>print</a:t>
            </a:r>
            <a:br>
              <a:rPr lang="en-US" sz="1600" dirty="0"/>
            </a:br>
            <a:r>
              <a:rPr lang="en-US" sz="1600" dirty="0"/>
              <a:t>output</a:t>
            </a:r>
            <a:endParaRPr lang="en-US" sz="1600" baseline="-25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600" dirty="0"/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600" dirty="0"/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5528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7976689" cy="1839822"/>
          </a:xfrm>
        </p:spPr>
        <p:txBody>
          <a:bodyPr>
            <a:noAutofit/>
          </a:bodyPr>
          <a:lstStyle/>
          <a:p>
            <a:r>
              <a:rPr lang="en-US" sz="2000" b="1" dirty="0"/>
              <a:t>Parameter calibration for a concentrated plasticity column</a:t>
            </a:r>
            <a:endParaRPr lang="en-US" sz="2000" dirty="0"/>
          </a:p>
          <a:p>
            <a:r>
              <a:rPr lang="en-US" sz="2000" dirty="0"/>
              <a:t>Cantilever column model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367899"/>
          </a:xfrm>
        </p:spPr>
        <p:txBody>
          <a:bodyPr/>
          <a:lstStyle/>
          <a:p>
            <a:r>
              <a:rPr lang="en-US" dirty="0"/>
              <a:t>Example problem in </a:t>
            </a:r>
            <a:r>
              <a:rPr lang="en-US" dirty="0" err="1"/>
              <a:t>OpenSeesPy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EFAB88-22B9-4C66-B8DB-8E36C921EF9C}"/>
              </a:ext>
            </a:extLst>
          </p:cNvPr>
          <p:cNvSpPr txBox="1"/>
          <p:nvPr/>
        </p:nvSpPr>
        <p:spPr>
          <a:xfrm>
            <a:off x="878541" y="6178557"/>
            <a:ext cx="4858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https://nisee.berkeley.edu/spd/index.html</a:t>
            </a:r>
            <a:r>
              <a:rPr lang="en-US" sz="20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F0B458-8CD7-45DA-848D-BC42BFD23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41" y="1686793"/>
            <a:ext cx="5019166" cy="42781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14FE43-A3F5-4CB1-9C6C-8522922D2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000" y="2394679"/>
            <a:ext cx="2190050" cy="36734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55996D-B1A1-45CB-AA87-87F1909E1560}"/>
              </a:ext>
            </a:extLst>
          </p:cNvPr>
          <p:cNvSpPr txBox="1"/>
          <p:nvPr/>
        </p:nvSpPr>
        <p:spPr>
          <a:xfrm>
            <a:off x="6176682" y="1686793"/>
            <a:ext cx="2635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20" dirty="0">
                <a:latin typeface="Alegreya Sans" panose="00000500000000000000" pitchFamily="2" charset="0"/>
              </a:rPr>
              <a:t>~400 tests of RC column tests</a:t>
            </a:r>
          </a:p>
        </p:txBody>
      </p:sp>
    </p:spTree>
    <p:extLst>
      <p:ext uri="{BB962C8B-B14F-4D97-AF65-F5344CB8AC3E}">
        <p14:creationId xmlns:p14="http://schemas.microsoft.com/office/powerpoint/2010/main" val="971808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7976689" cy="1839822"/>
          </a:xfrm>
        </p:spPr>
        <p:txBody>
          <a:bodyPr>
            <a:noAutofit/>
          </a:bodyPr>
          <a:lstStyle/>
          <a:p>
            <a:r>
              <a:rPr lang="en-US" sz="2000" b="1" dirty="0"/>
              <a:t>Parameter calibration for a concentrated plasticity column</a:t>
            </a:r>
            <a:endParaRPr lang="en-US" sz="2000" dirty="0"/>
          </a:p>
          <a:p>
            <a:r>
              <a:rPr lang="en-US" sz="2000" dirty="0"/>
              <a:t>Cantilever column model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367899"/>
          </a:xfrm>
        </p:spPr>
        <p:txBody>
          <a:bodyPr/>
          <a:lstStyle/>
          <a:p>
            <a:r>
              <a:rPr lang="en-US" dirty="0"/>
              <a:t>Example problem in </a:t>
            </a:r>
            <a:r>
              <a:rPr lang="en-US" dirty="0" err="1"/>
              <a:t>OpenSeesPy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DCC975-8C4E-4233-9BA1-1CBC7877F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002" y="1812928"/>
            <a:ext cx="2829355" cy="4416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42FB3-7852-4F3B-865C-F3129C5A9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375" y="1525696"/>
            <a:ext cx="2010056" cy="2219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8BE905-FB53-43C9-8D45-803CCF875C96}"/>
              </a:ext>
            </a:extLst>
          </p:cNvPr>
          <p:cNvSpPr txBox="1"/>
          <p:nvPr/>
        </p:nvSpPr>
        <p:spPr>
          <a:xfrm>
            <a:off x="948775" y="6255501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Soesianawati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1989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F1F1028-6B70-4DDF-AC4F-7B8C7477A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68" y="3803378"/>
            <a:ext cx="37814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36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7976689" cy="1839822"/>
          </a:xfrm>
        </p:spPr>
        <p:txBody>
          <a:bodyPr>
            <a:noAutofit/>
          </a:bodyPr>
          <a:lstStyle/>
          <a:p>
            <a:r>
              <a:rPr lang="en-US" sz="2000" b="1" dirty="0"/>
              <a:t>What are the model parameters to simulate the behavior of this column using a plastic hinge model?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367899"/>
          </a:xfrm>
        </p:spPr>
        <p:txBody>
          <a:bodyPr/>
          <a:lstStyle/>
          <a:p>
            <a:r>
              <a:rPr lang="en-US" dirty="0"/>
              <a:t>Example problem in </a:t>
            </a:r>
            <a:r>
              <a:rPr lang="en-US" dirty="0" err="1"/>
              <a:t>OpenSeesPy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DCC975-8C4E-4233-9BA1-1CBC7877FC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237002" y="1812928"/>
            <a:ext cx="2829355" cy="44167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8BE905-FB53-43C9-8D45-803CCF875C96}"/>
              </a:ext>
            </a:extLst>
          </p:cNvPr>
          <p:cNvSpPr txBox="1"/>
          <p:nvPr/>
        </p:nvSpPr>
        <p:spPr>
          <a:xfrm>
            <a:off x="948775" y="6255501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Soesianawati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1989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22028-EC85-432B-B524-EDD8C6E65FCD}"/>
              </a:ext>
            </a:extLst>
          </p:cNvPr>
          <p:cNvSpPr/>
          <p:nvPr/>
        </p:nvSpPr>
        <p:spPr>
          <a:xfrm flipV="1">
            <a:off x="2337921" y="2249768"/>
            <a:ext cx="125506" cy="1255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6C5AAD-108A-429A-A3C6-8B9854B422EE}"/>
              </a:ext>
            </a:extLst>
          </p:cNvPr>
          <p:cNvCxnSpPr>
            <a:cxnSpLocks/>
            <a:stCxn id="4" idx="0"/>
          </p:cNvCxnSpPr>
          <p:nvPr/>
        </p:nvCxnSpPr>
        <p:spPr>
          <a:xfrm flipH="1">
            <a:off x="2387974" y="2375274"/>
            <a:ext cx="12700" cy="10537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AE7510-410C-4141-A422-5E539D7C6007}"/>
              </a:ext>
            </a:extLst>
          </p:cNvPr>
          <p:cNvSpPr/>
          <p:nvPr/>
        </p:nvSpPr>
        <p:spPr>
          <a:xfrm flipV="1">
            <a:off x="2325221" y="3329089"/>
            <a:ext cx="125506" cy="1255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EBA6D-D34D-4416-84A9-FDE2A7419F66}"/>
              </a:ext>
            </a:extLst>
          </p:cNvPr>
          <p:cNvSpPr/>
          <p:nvPr/>
        </p:nvSpPr>
        <p:spPr>
          <a:xfrm>
            <a:off x="2165775" y="3652750"/>
            <a:ext cx="451919" cy="1255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060CEA-5C38-48DC-A2DB-CE3AA61DD2AD}"/>
              </a:ext>
            </a:extLst>
          </p:cNvPr>
          <p:cNvSpPr/>
          <p:nvPr/>
        </p:nvSpPr>
        <p:spPr>
          <a:xfrm flipV="1">
            <a:off x="2325221" y="3589997"/>
            <a:ext cx="125506" cy="1255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Image result for rotational spring">
            <a:extLst>
              <a:ext uri="{FF2B5EF4-FFF2-40B4-BE49-F238E27FC236}">
                <a16:creationId xmlns:a16="http://schemas.microsoft.com/office/drawing/2014/main" id="{BFDF7BED-EE6C-4D58-82A9-B8B06BE4B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61513" r="76979" b="3758"/>
          <a:stretch/>
        </p:blipFill>
        <p:spPr bwMode="auto">
          <a:xfrm>
            <a:off x="2311417" y="3444655"/>
            <a:ext cx="165814" cy="1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66E29D-73D2-4229-BE0F-F325270ADAAE}"/>
              </a:ext>
            </a:extLst>
          </p:cNvPr>
          <p:cNvCxnSpPr>
            <a:cxnSpLocks/>
          </p:cNvCxnSpPr>
          <p:nvPr/>
        </p:nvCxnSpPr>
        <p:spPr>
          <a:xfrm flipV="1">
            <a:off x="2477231" y="3141989"/>
            <a:ext cx="1873415" cy="387091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24">
            <a:extLst>
              <a:ext uri="{FF2B5EF4-FFF2-40B4-BE49-F238E27FC236}">
                <a16:creationId xmlns:a16="http://schemas.microsoft.com/office/drawing/2014/main" id="{3C92DD89-23C3-4DE9-A588-2BA6E41DEC65}"/>
              </a:ext>
            </a:extLst>
          </p:cNvPr>
          <p:cNvSpPr txBox="1"/>
          <p:nvPr/>
        </p:nvSpPr>
        <p:spPr>
          <a:xfrm>
            <a:off x="7778163" y="3987051"/>
            <a:ext cx="985262" cy="2339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Rotation [rad]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3FE958-A13B-4180-A17C-B5888189E960}"/>
              </a:ext>
            </a:extLst>
          </p:cNvPr>
          <p:cNvCxnSpPr/>
          <p:nvPr/>
        </p:nvCxnSpPr>
        <p:spPr>
          <a:xfrm flipV="1">
            <a:off x="4896031" y="2399006"/>
            <a:ext cx="0" cy="1552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245B73-9439-47DD-A4E8-01AF64E2131B}"/>
              </a:ext>
            </a:extLst>
          </p:cNvPr>
          <p:cNvCxnSpPr/>
          <p:nvPr/>
        </p:nvCxnSpPr>
        <p:spPr>
          <a:xfrm flipV="1">
            <a:off x="4896031" y="3951761"/>
            <a:ext cx="324353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B823A2-4D4D-4E35-AF79-B4AA0F00EDB9}"/>
              </a:ext>
            </a:extLst>
          </p:cNvPr>
          <p:cNvCxnSpPr/>
          <p:nvPr/>
        </p:nvCxnSpPr>
        <p:spPr>
          <a:xfrm flipV="1">
            <a:off x="4904657" y="2778569"/>
            <a:ext cx="114300" cy="117319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E3748C5-C076-42C3-B228-A9781E98FFBC}"/>
              </a:ext>
            </a:extLst>
          </p:cNvPr>
          <p:cNvCxnSpPr>
            <a:cxnSpLocks/>
          </p:cNvCxnSpPr>
          <p:nvPr/>
        </p:nvCxnSpPr>
        <p:spPr>
          <a:xfrm flipV="1">
            <a:off x="5023720" y="2610855"/>
            <a:ext cx="882412" cy="16771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1B13ED-2F32-4E87-A8B2-58E9F79B4826}"/>
              </a:ext>
            </a:extLst>
          </p:cNvPr>
          <p:cNvCxnSpPr>
            <a:cxnSpLocks/>
          </p:cNvCxnSpPr>
          <p:nvPr/>
        </p:nvCxnSpPr>
        <p:spPr>
          <a:xfrm>
            <a:off x="5894544" y="2609562"/>
            <a:ext cx="1552073" cy="10648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Box 95">
            <a:extLst>
              <a:ext uri="{FF2B5EF4-FFF2-40B4-BE49-F238E27FC236}">
                <a16:creationId xmlns:a16="http://schemas.microsoft.com/office/drawing/2014/main" id="{B25F5B65-0CEF-4FF9-982C-DB3CF8C4AF9A}"/>
              </a:ext>
            </a:extLst>
          </p:cNvPr>
          <p:cNvSpPr txBox="1"/>
          <p:nvPr/>
        </p:nvSpPr>
        <p:spPr>
          <a:xfrm>
            <a:off x="4408142" y="2179891"/>
            <a:ext cx="985262" cy="2339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</a:t>
            </a:r>
          </a:p>
        </p:txBody>
      </p:sp>
      <p:sp>
        <p:nvSpPr>
          <p:cNvPr id="28" name="Text Box 96">
            <a:extLst>
              <a:ext uri="{FF2B5EF4-FFF2-40B4-BE49-F238E27FC236}">
                <a16:creationId xmlns:a16="http://schemas.microsoft.com/office/drawing/2014/main" id="{5A21BF96-3B6C-41BA-BCC7-57794727092D}"/>
              </a:ext>
            </a:extLst>
          </p:cNvPr>
          <p:cNvSpPr txBox="1"/>
          <p:nvPr/>
        </p:nvSpPr>
        <p:spPr>
          <a:xfrm>
            <a:off x="4618906" y="2692260"/>
            <a:ext cx="238201" cy="2339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</a:t>
            </a:r>
            <a:endParaRPr lang="en-US" sz="11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4787FBB-E099-4F4C-A339-794B0442A861}"/>
              </a:ext>
            </a:extLst>
          </p:cNvPr>
          <p:cNvCxnSpPr>
            <a:cxnSpLocks/>
          </p:cNvCxnSpPr>
          <p:nvPr/>
        </p:nvCxnSpPr>
        <p:spPr>
          <a:xfrm flipV="1">
            <a:off x="5899307" y="2602231"/>
            <a:ext cx="3412" cy="1340906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Box 98">
            <a:extLst>
              <a:ext uri="{FF2B5EF4-FFF2-40B4-BE49-F238E27FC236}">
                <a16:creationId xmlns:a16="http://schemas.microsoft.com/office/drawing/2014/main" id="{4BBC98B9-E53B-4BC0-AAE9-06A967689A11}"/>
              </a:ext>
            </a:extLst>
          </p:cNvPr>
          <p:cNvSpPr txBox="1"/>
          <p:nvPr/>
        </p:nvSpPr>
        <p:spPr>
          <a:xfrm>
            <a:off x="5728355" y="3975150"/>
            <a:ext cx="259525" cy="2339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c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98">
            <a:extLst>
              <a:ext uri="{FF2B5EF4-FFF2-40B4-BE49-F238E27FC236}">
                <a16:creationId xmlns:a16="http://schemas.microsoft.com/office/drawing/2014/main" id="{1B2D1BE9-02CF-4792-A82B-F31E43A48926}"/>
              </a:ext>
            </a:extLst>
          </p:cNvPr>
          <p:cNvSpPr txBox="1"/>
          <p:nvPr/>
        </p:nvSpPr>
        <p:spPr>
          <a:xfrm>
            <a:off x="7343361" y="3989791"/>
            <a:ext cx="259080" cy="2336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r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37D7062-F46A-4B67-9B6E-E1ECBB9C3B82}"/>
              </a:ext>
            </a:extLst>
          </p:cNvPr>
          <p:cNvCxnSpPr/>
          <p:nvPr/>
        </p:nvCxnSpPr>
        <p:spPr>
          <a:xfrm flipV="1">
            <a:off x="4993784" y="3060151"/>
            <a:ext cx="1706" cy="477671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179D749-FAC4-4C1B-B496-381101777A9C}"/>
              </a:ext>
            </a:extLst>
          </p:cNvPr>
          <p:cNvCxnSpPr/>
          <p:nvPr/>
        </p:nvCxnSpPr>
        <p:spPr>
          <a:xfrm>
            <a:off x="4947520" y="3535203"/>
            <a:ext cx="54261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 Box 102">
            <a:extLst>
              <a:ext uri="{FF2B5EF4-FFF2-40B4-BE49-F238E27FC236}">
                <a16:creationId xmlns:a16="http://schemas.microsoft.com/office/drawing/2014/main" id="{8B9E68DF-3012-475B-A0B9-0C24CB03A92C}"/>
              </a:ext>
            </a:extLst>
          </p:cNvPr>
          <p:cNvSpPr txBox="1"/>
          <p:nvPr/>
        </p:nvSpPr>
        <p:spPr>
          <a:xfrm>
            <a:off x="5018956" y="3239408"/>
            <a:ext cx="970335" cy="2339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Kspr</a:t>
            </a:r>
            <a:endParaRPr lang="en-US" sz="11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03">
            <a:extLst>
              <a:ext uri="{FF2B5EF4-FFF2-40B4-BE49-F238E27FC236}">
                <a16:creationId xmlns:a16="http://schemas.microsoft.com/office/drawing/2014/main" id="{862648DA-0323-49AC-9432-CFD9BE576173}"/>
              </a:ext>
            </a:extLst>
          </p:cNvPr>
          <p:cNvSpPr txBox="1"/>
          <p:nvPr/>
        </p:nvSpPr>
        <p:spPr>
          <a:xfrm>
            <a:off x="4674842" y="4209066"/>
            <a:ext cx="2757217" cy="2339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Symmetric backbone of the rotational springs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55D0946-91D5-40D6-8994-588D3165520F}"/>
              </a:ext>
            </a:extLst>
          </p:cNvPr>
          <p:cNvCxnSpPr/>
          <p:nvPr/>
        </p:nvCxnSpPr>
        <p:spPr>
          <a:xfrm>
            <a:off x="7432059" y="3664394"/>
            <a:ext cx="5845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 Box 96">
            <a:extLst>
              <a:ext uri="{FF2B5EF4-FFF2-40B4-BE49-F238E27FC236}">
                <a16:creationId xmlns:a16="http://schemas.microsoft.com/office/drawing/2014/main" id="{42442D5B-8D8A-45BE-A3F2-EC0851EB201E}"/>
              </a:ext>
            </a:extLst>
          </p:cNvPr>
          <p:cNvSpPr txBox="1"/>
          <p:nvPr/>
        </p:nvSpPr>
        <p:spPr>
          <a:xfrm>
            <a:off x="7161191" y="3475777"/>
            <a:ext cx="505800" cy="2336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113">
            <a:extLst>
              <a:ext uri="{FF2B5EF4-FFF2-40B4-BE49-F238E27FC236}">
                <a16:creationId xmlns:a16="http://schemas.microsoft.com/office/drawing/2014/main" id="{68BA3B87-B833-4968-862D-4F123CBA594B}"/>
              </a:ext>
            </a:extLst>
          </p:cNvPr>
          <p:cNvSpPr txBox="1"/>
          <p:nvPr/>
        </p:nvSpPr>
        <p:spPr>
          <a:xfrm>
            <a:off x="5819072" y="2196986"/>
            <a:ext cx="1407084" cy="2339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Onset of degradation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4BCC3BD-F27E-44A4-BE09-1F62AD1B660C}"/>
              </a:ext>
            </a:extLst>
          </p:cNvPr>
          <p:cNvCxnSpPr/>
          <p:nvPr/>
        </p:nvCxnSpPr>
        <p:spPr>
          <a:xfrm flipH="1">
            <a:off x="5922144" y="2388653"/>
            <a:ext cx="111317" cy="18288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8CD923-7E0F-49A2-BA74-06DD98955A46}"/>
              </a:ext>
            </a:extLst>
          </p:cNvPr>
          <p:cNvCxnSpPr>
            <a:cxnSpLocks/>
          </p:cNvCxnSpPr>
          <p:nvPr/>
        </p:nvCxnSpPr>
        <p:spPr>
          <a:xfrm>
            <a:off x="4896031" y="2602231"/>
            <a:ext cx="1014864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 Box 96">
            <a:extLst>
              <a:ext uri="{FF2B5EF4-FFF2-40B4-BE49-F238E27FC236}">
                <a16:creationId xmlns:a16="http://schemas.microsoft.com/office/drawing/2014/main" id="{E0565E27-6BEC-4C29-9EFE-CE4E7C187615}"/>
              </a:ext>
            </a:extLst>
          </p:cNvPr>
          <p:cNvSpPr txBox="1"/>
          <p:nvPr/>
        </p:nvSpPr>
        <p:spPr>
          <a:xfrm>
            <a:off x="4618906" y="2458344"/>
            <a:ext cx="238201" cy="2339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9211A1A-3BBF-47EA-BB79-AA728673374B}"/>
              </a:ext>
            </a:extLst>
          </p:cNvPr>
          <p:cNvCxnSpPr>
            <a:cxnSpLocks/>
          </p:cNvCxnSpPr>
          <p:nvPr/>
        </p:nvCxnSpPr>
        <p:spPr>
          <a:xfrm>
            <a:off x="4896031" y="2778569"/>
            <a:ext cx="127689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DC9C534-0DAD-47BA-BD3C-4735D24F27FD}"/>
              </a:ext>
            </a:extLst>
          </p:cNvPr>
          <p:cNvCxnSpPr>
            <a:cxnSpLocks/>
          </p:cNvCxnSpPr>
          <p:nvPr/>
        </p:nvCxnSpPr>
        <p:spPr>
          <a:xfrm>
            <a:off x="7432059" y="3664394"/>
            <a:ext cx="0" cy="287369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" name="TextBox 1023">
            <a:extLst>
              <a:ext uri="{FF2B5EF4-FFF2-40B4-BE49-F238E27FC236}">
                <a16:creationId xmlns:a16="http://schemas.microsoft.com/office/drawing/2014/main" id="{31B74910-5539-4DDD-B51A-EF2EAA91A97A}"/>
              </a:ext>
            </a:extLst>
          </p:cNvPr>
          <p:cNvSpPr txBox="1"/>
          <p:nvPr/>
        </p:nvSpPr>
        <p:spPr>
          <a:xfrm>
            <a:off x="2477231" y="2610855"/>
            <a:ext cx="47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>
                <a:extLst>
                  <a:ext uri="{FF2B5EF4-FFF2-40B4-BE49-F238E27FC236}">
                    <a16:creationId xmlns:a16="http://schemas.microsoft.com/office/drawing/2014/main" id="{36B92C49-95F8-4590-B973-33F925888210}"/>
                  </a:ext>
                </a:extLst>
              </p:cNvPr>
              <p:cNvSpPr txBox="1"/>
              <p:nvPr/>
            </p:nvSpPr>
            <p:spPr>
              <a:xfrm>
                <a:off x="5205223" y="4847608"/>
                <a:ext cx="1856406" cy="93125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𝑠𝑝𝑟</m:t>
                          </m:r>
                        </m:sub>
                      </m:sSub>
                      <m:r>
                        <a:rPr lang="en-US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</m:t>
                      </m:r>
                      <m:d>
                        <m:dPr>
                          <m:ctrlPr>
                            <a:rPr lang="en-US" sz="1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US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𝑐𝑟𝑎𝑐𝑘</m:t>
                      </m:r>
                      <m:r>
                        <a:rPr lang="en-US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_</m:t>
                      </m:r>
                      <m:r>
                        <a:rPr lang="en-US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𝑓𝑎𝑐𝑡𝑜𝑟</m:t>
                      </m:r>
                      <m:r>
                        <a:rPr lang="en-US" sz="12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12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102">
                <a:extLst>
                  <a:ext uri="{FF2B5EF4-FFF2-40B4-BE49-F238E27FC236}">
                    <a16:creationId xmlns:a16="http://schemas.microsoft.com/office/drawing/2014/main" id="{36B92C49-95F8-4590-B973-33F925888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23" y="4847608"/>
                <a:ext cx="1856406" cy="931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190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7976689" cy="5381262"/>
          </a:xfrm>
        </p:spPr>
        <p:txBody>
          <a:bodyPr>
            <a:noAutofit/>
          </a:bodyPr>
          <a:lstStyle/>
          <a:p>
            <a:r>
              <a:rPr lang="en-US" sz="2000" b="1" dirty="0"/>
              <a:t>Calibrate elastic properties and relevant plastic hinge parameters</a:t>
            </a:r>
            <a:endParaRPr lang="en-US" sz="2000" dirty="0"/>
          </a:p>
          <a:p>
            <a:endParaRPr lang="en-US" sz="2000" b="1" dirty="0"/>
          </a:p>
          <a:p>
            <a:r>
              <a:rPr lang="en-US" sz="2000" b="1" dirty="0"/>
              <a:t>run_analysis.py </a:t>
            </a:r>
            <a:r>
              <a:rPr lang="en-US" sz="2000" dirty="0"/>
              <a:t>file </a:t>
            </a:r>
            <a:br>
              <a:rPr lang="en-US" sz="2000" dirty="0"/>
            </a:br>
            <a:r>
              <a:rPr lang="en-US" sz="2000" dirty="0"/>
              <a:t>provides a starting point:</a:t>
            </a:r>
          </a:p>
          <a:p>
            <a:pPr marL="342900" indent="-342900">
              <a:buFontTx/>
              <a:buChar char="-"/>
            </a:pPr>
            <a:r>
              <a:rPr lang="en-US" dirty="0"/>
              <a:t>Clean and open model</a:t>
            </a:r>
          </a:p>
          <a:p>
            <a:pPr marL="342900" indent="-342900">
              <a:buFontTx/>
              <a:buChar char="-"/>
            </a:pPr>
            <a:r>
              <a:rPr lang="en-US" dirty="0"/>
              <a:t>Define constants</a:t>
            </a:r>
          </a:p>
          <a:p>
            <a:pPr marL="342900" indent="-342900">
              <a:buFontTx/>
              <a:buChar char="-"/>
            </a:pPr>
            <a:r>
              <a:rPr lang="en-US" dirty="0"/>
              <a:t>Define materials</a:t>
            </a:r>
          </a:p>
          <a:p>
            <a:pPr marL="342900" indent="-342900">
              <a:buFontTx/>
              <a:buChar char="-"/>
            </a:pPr>
            <a:r>
              <a:rPr lang="en-US" dirty="0"/>
              <a:t>Create nodes</a:t>
            </a:r>
          </a:p>
          <a:p>
            <a:pPr marL="342900" indent="-342900">
              <a:buFontTx/>
              <a:buChar char="-"/>
            </a:pPr>
            <a:r>
              <a:rPr lang="en-US" dirty="0"/>
              <a:t>Assign supports</a:t>
            </a:r>
          </a:p>
          <a:p>
            <a:pPr marL="342900" indent="-342900">
              <a:buFontTx/>
              <a:buChar char="-"/>
            </a:pPr>
            <a:r>
              <a:rPr lang="en-US" dirty="0"/>
              <a:t>Create elements</a:t>
            </a:r>
          </a:p>
          <a:p>
            <a:pPr marL="342900" indent="-342900">
              <a:buFontTx/>
              <a:buChar char="-"/>
            </a:pPr>
            <a:r>
              <a:rPr lang="en-US" dirty="0"/>
              <a:t>Define lateral load</a:t>
            </a:r>
          </a:p>
          <a:p>
            <a:pPr marL="342900" indent="-342900">
              <a:buFontTx/>
              <a:buChar char="-"/>
            </a:pPr>
            <a:r>
              <a:rPr lang="en-US" dirty="0"/>
              <a:t>Run cyclic analysis</a:t>
            </a:r>
          </a:p>
          <a:p>
            <a:r>
              <a:rPr lang="en-US" dirty="0"/>
              <a:t>(takes about 2 s per iteration) </a:t>
            </a:r>
            <a:br>
              <a:rPr lang="en-US" dirty="0"/>
            </a:br>
            <a:endParaRPr lang="en-US" dirty="0"/>
          </a:p>
          <a:p>
            <a:r>
              <a:rPr lang="en-US" sz="2000" b="1" dirty="0"/>
              <a:t>you’ll need to run </a:t>
            </a:r>
            <a:br>
              <a:rPr lang="en-US" sz="2000" b="1" dirty="0"/>
            </a:br>
            <a:r>
              <a:rPr lang="en-US" sz="2000" b="1" dirty="0"/>
              <a:t>hundreds of iterations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 in </a:t>
            </a:r>
            <a:r>
              <a:rPr lang="en-US" dirty="0" err="1"/>
              <a:t>OpenSeesPy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752EC-E1DC-4574-8A0C-B792A7A69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389" y="1349498"/>
            <a:ext cx="4953583" cy="50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42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Sphere function in 3D.pdf">
            <a:extLst>
              <a:ext uri="{FF2B5EF4-FFF2-40B4-BE49-F238E27FC236}">
                <a16:creationId xmlns:a16="http://schemas.microsoft.com/office/drawing/2014/main" id="{17FC5E2E-E201-47D2-890A-A62F93C6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02" y="2396349"/>
            <a:ext cx="2765097" cy="20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7976689" cy="5381262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b="1" dirty="0"/>
              <a:t>1) Parametric Study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Explore the response surface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Formulate an objective function for calibration</a:t>
            </a:r>
          </a:p>
          <a:p>
            <a:endParaRPr lang="en-US" sz="2000" dirty="0"/>
          </a:p>
          <a:p>
            <a:r>
              <a:rPr lang="en-US" sz="2000" b="1" dirty="0"/>
              <a:t>2) Conventional Calibration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Optimize to minimize error;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One deterministic result</a:t>
            </a:r>
          </a:p>
          <a:p>
            <a:endParaRPr lang="en-US" sz="2000" dirty="0"/>
          </a:p>
          <a:p>
            <a:r>
              <a:rPr lang="en-US" sz="2000" b="1" dirty="0"/>
              <a:t>3) Bayesian Calibration</a:t>
            </a:r>
          </a:p>
          <a:p>
            <a:r>
              <a:rPr lang="en-US" sz="2000" dirty="0"/>
              <a:t>Solve the inverse problem:</a:t>
            </a:r>
            <a:br>
              <a:rPr lang="en-US" sz="2000" dirty="0"/>
            </a:br>
            <a:r>
              <a:rPr lang="en-US" sz="2000" dirty="0"/>
              <a:t>distribution of params | distribution of reference results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4) Forward propagation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Propagate uncertainty in parameters to uncertainty in outputs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</a:t>
            </a:r>
            <a:r>
              <a:rPr lang="en-US" dirty="0" err="1"/>
              <a:t>quoFEM</a:t>
            </a:r>
            <a:r>
              <a:rPr lang="en-US" dirty="0"/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CFA17F-A979-4686-B003-0AA8E177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03" y="270901"/>
            <a:ext cx="2765097" cy="20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2901E-1DF6-4AF3-933D-33B4403CAAA3}"/>
              </a:ext>
            </a:extLst>
          </p:cNvPr>
          <p:cNvSpPr txBox="1">
            <a:spLocks/>
          </p:cNvSpPr>
          <p:nvPr/>
        </p:nvSpPr>
        <p:spPr>
          <a:xfrm>
            <a:off x="7761316" y="-11049"/>
            <a:ext cx="1501425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200" dirty="0"/>
              <a:t>source: Wikipedia</a:t>
            </a:r>
            <a:endParaRPr lang="en-US" sz="1200" baseline="-250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490663" algn="l"/>
                <a:tab pos="10798175" algn="r"/>
              </a:tabLst>
            </a:pPr>
            <a:endParaRPr lang="en-US" sz="1200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200" b="1" dirty="0"/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8175" algn="r"/>
              </a:tabLst>
            </a:pPr>
            <a:endParaRPr lang="en-US" sz="120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311B47D-F3E5-4A49-9A7B-AA5DF2E7F13E}"/>
              </a:ext>
            </a:extLst>
          </p:cNvPr>
          <p:cNvSpPr txBox="1">
            <a:spLocks/>
          </p:cNvSpPr>
          <p:nvPr/>
        </p:nvSpPr>
        <p:spPr>
          <a:xfrm rot="20034720">
            <a:off x="8215554" y="2040785"/>
            <a:ext cx="724361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400" dirty="0"/>
              <a:t>input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016870E-3905-4E53-93D4-FE12D4916048}"/>
              </a:ext>
            </a:extLst>
          </p:cNvPr>
          <p:cNvSpPr txBox="1">
            <a:spLocks/>
          </p:cNvSpPr>
          <p:nvPr/>
        </p:nvSpPr>
        <p:spPr>
          <a:xfrm rot="2522550">
            <a:off x="6553440" y="1944317"/>
            <a:ext cx="684855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400" dirty="0"/>
              <a:t>input</a:t>
            </a:r>
            <a:endParaRPr lang="en-US" sz="1400" baseline="-250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A409A15-3847-4BE5-8B1B-AE9C40716646}"/>
              </a:ext>
            </a:extLst>
          </p:cNvPr>
          <p:cNvSpPr txBox="1">
            <a:spLocks/>
          </p:cNvSpPr>
          <p:nvPr/>
        </p:nvSpPr>
        <p:spPr>
          <a:xfrm>
            <a:off x="5528345" y="495430"/>
            <a:ext cx="1244636" cy="293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400" dirty="0"/>
              <a:t>error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4B45612-EC55-4830-A9E7-65B77A2004CE}"/>
              </a:ext>
            </a:extLst>
          </p:cNvPr>
          <p:cNvSpPr txBox="1">
            <a:spLocks/>
          </p:cNvSpPr>
          <p:nvPr/>
        </p:nvSpPr>
        <p:spPr>
          <a:xfrm>
            <a:off x="8577734" y="2723222"/>
            <a:ext cx="614446" cy="293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400" dirty="0"/>
              <a:t>error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CFBE585-3693-481E-8631-37B135CA6E7C}"/>
              </a:ext>
            </a:extLst>
          </p:cNvPr>
          <p:cNvSpPr txBox="1">
            <a:spLocks/>
          </p:cNvSpPr>
          <p:nvPr/>
        </p:nvSpPr>
        <p:spPr>
          <a:xfrm rot="20034720">
            <a:off x="8102292" y="4232933"/>
            <a:ext cx="724361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400" dirty="0"/>
              <a:t>input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89451DE-A06B-4E1B-8156-7ECDBEDD8C5A}"/>
              </a:ext>
            </a:extLst>
          </p:cNvPr>
          <p:cNvSpPr txBox="1">
            <a:spLocks/>
          </p:cNvSpPr>
          <p:nvPr/>
        </p:nvSpPr>
        <p:spPr>
          <a:xfrm rot="3310032">
            <a:off x="6522846" y="4034365"/>
            <a:ext cx="684855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400" dirty="0"/>
              <a:t>input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329617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7976689" cy="5381262"/>
          </a:xfrm>
        </p:spPr>
        <p:txBody>
          <a:bodyPr>
            <a:noAutofit/>
          </a:bodyPr>
          <a:lstStyle/>
          <a:p>
            <a:r>
              <a:rPr lang="en-US" sz="2000" b="1" dirty="0"/>
              <a:t>What is a reasonable range for the expected inputs?</a:t>
            </a:r>
          </a:p>
          <a:p>
            <a:r>
              <a:rPr lang="en-US" sz="2000" b="1" dirty="0"/>
              <a:t>What is the possible domain of error fitting the force history?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9"/>
            <a:ext cx="7707862" cy="346928"/>
          </a:xfrm>
        </p:spPr>
        <p:txBody>
          <a:bodyPr/>
          <a:lstStyle/>
          <a:p>
            <a:r>
              <a:rPr lang="en-US" dirty="0"/>
              <a:t>Example 1 – Parametric study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D9D7204-449B-427E-854C-07C38B4C6AF0}"/>
              </a:ext>
            </a:extLst>
          </p:cNvPr>
          <p:cNvSpPr txBox="1">
            <a:spLocks/>
          </p:cNvSpPr>
          <p:nvPr/>
        </p:nvSpPr>
        <p:spPr>
          <a:xfrm>
            <a:off x="2245691" y="6130486"/>
            <a:ext cx="684855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400" dirty="0"/>
              <a:t>input</a:t>
            </a:r>
            <a:endParaRPr lang="en-US" sz="1400" baseline="-250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988991C4-1BCC-440E-9992-582CD9B85654}"/>
              </a:ext>
            </a:extLst>
          </p:cNvPr>
          <p:cNvSpPr txBox="1">
            <a:spLocks/>
          </p:cNvSpPr>
          <p:nvPr/>
        </p:nvSpPr>
        <p:spPr>
          <a:xfrm rot="16200000">
            <a:off x="425478" y="4626540"/>
            <a:ext cx="684855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400" dirty="0"/>
              <a:t>input</a:t>
            </a:r>
            <a:endParaRPr lang="en-US" sz="1400" baseline="-25000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94FB556-3F36-45F9-8C2C-5643C98E2406}"/>
              </a:ext>
            </a:extLst>
          </p:cNvPr>
          <p:cNvSpPr txBox="1">
            <a:spLocks/>
          </p:cNvSpPr>
          <p:nvPr/>
        </p:nvSpPr>
        <p:spPr>
          <a:xfrm>
            <a:off x="6402970" y="6130485"/>
            <a:ext cx="684855" cy="372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400" dirty="0"/>
              <a:t>input</a:t>
            </a:r>
            <a:endParaRPr lang="en-US" sz="1400" baseline="-25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407E3E6-3BAD-43FC-A3DC-82A7AD74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4" y="3683255"/>
            <a:ext cx="36766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E8A1A9A-7720-40F5-90CB-6D99E5FF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3672615"/>
            <a:ext cx="36766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E30CCF-12B1-4D98-9A5A-C4A1B9890677}"/>
              </a:ext>
            </a:extLst>
          </p:cNvPr>
          <p:cNvSpPr txBox="1"/>
          <p:nvPr/>
        </p:nvSpPr>
        <p:spPr>
          <a:xfrm>
            <a:off x="3636612" y="6234865"/>
            <a:ext cx="25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500 simulations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8B011ADF-1F18-40C1-BDE8-8E4F5F8488D3}"/>
              </a:ext>
            </a:extLst>
          </p:cNvPr>
          <p:cNvSpPr txBox="1"/>
          <p:nvPr/>
        </p:nvSpPr>
        <p:spPr>
          <a:xfrm>
            <a:off x="8029773" y="2027342"/>
            <a:ext cx="985262" cy="2339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Rotation [rad]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D075BC-98F6-437B-BA48-AF8AD7987306}"/>
              </a:ext>
            </a:extLst>
          </p:cNvPr>
          <p:cNvCxnSpPr/>
          <p:nvPr/>
        </p:nvCxnSpPr>
        <p:spPr>
          <a:xfrm flipV="1">
            <a:off x="7745292" y="267540"/>
            <a:ext cx="0" cy="1552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8C6985-D4F7-4233-97A5-BAB44F0D0907}"/>
              </a:ext>
            </a:extLst>
          </p:cNvPr>
          <p:cNvCxnSpPr>
            <a:cxnSpLocks/>
          </p:cNvCxnSpPr>
          <p:nvPr/>
        </p:nvCxnSpPr>
        <p:spPr>
          <a:xfrm>
            <a:off x="7745292" y="1820296"/>
            <a:ext cx="13239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422544-5400-4925-80D6-7E2C63EF5034}"/>
              </a:ext>
            </a:extLst>
          </p:cNvPr>
          <p:cNvCxnSpPr/>
          <p:nvPr/>
        </p:nvCxnSpPr>
        <p:spPr>
          <a:xfrm flipV="1">
            <a:off x="7753918" y="647103"/>
            <a:ext cx="114300" cy="117319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0DEE21-4052-4C52-8A2E-F70684243F4C}"/>
              </a:ext>
            </a:extLst>
          </p:cNvPr>
          <p:cNvCxnSpPr>
            <a:cxnSpLocks/>
          </p:cNvCxnSpPr>
          <p:nvPr/>
        </p:nvCxnSpPr>
        <p:spPr>
          <a:xfrm flipV="1">
            <a:off x="7872981" y="479389"/>
            <a:ext cx="882412" cy="16771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Box 95">
            <a:extLst>
              <a:ext uri="{FF2B5EF4-FFF2-40B4-BE49-F238E27FC236}">
                <a16:creationId xmlns:a16="http://schemas.microsoft.com/office/drawing/2014/main" id="{AC2ABAE7-59A2-48DB-AC67-60AB383E4826}"/>
              </a:ext>
            </a:extLst>
          </p:cNvPr>
          <p:cNvSpPr txBox="1"/>
          <p:nvPr/>
        </p:nvSpPr>
        <p:spPr>
          <a:xfrm>
            <a:off x="7508274" y="67124"/>
            <a:ext cx="985262" cy="2339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</a:t>
            </a:r>
          </a:p>
        </p:txBody>
      </p:sp>
      <p:sp>
        <p:nvSpPr>
          <p:cNvPr id="27" name="Text Box 96">
            <a:extLst>
              <a:ext uri="{FF2B5EF4-FFF2-40B4-BE49-F238E27FC236}">
                <a16:creationId xmlns:a16="http://schemas.microsoft.com/office/drawing/2014/main" id="{B601E896-DD56-4F45-8009-35B3CBC43A30}"/>
              </a:ext>
            </a:extLst>
          </p:cNvPr>
          <p:cNvSpPr txBox="1"/>
          <p:nvPr/>
        </p:nvSpPr>
        <p:spPr>
          <a:xfrm>
            <a:off x="7468167" y="560794"/>
            <a:ext cx="238201" cy="2339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7E8E1A-916C-449B-B1FB-D0F906438B31}"/>
              </a:ext>
            </a:extLst>
          </p:cNvPr>
          <p:cNvCxnSpPr>
            <a:cxnSpLocks/>
          </p:cNvCxnSpPr>
          <p:nvPr/>
        </p:nvCxnSpPr>
        <p:spPr>
          <a:xfrm flipV="1">
            <a:off x="8748568" y="470765"/>
            <a:ext cx="3412" cy="1340906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 Box 98">
            <a:extLst>
              <a:ext uri="{FF2B5EF4-FFF2-40B4-BE49-F238E27FC236}">
                <a16:creationId xmlns:a16="http://schemas.microsoft.com/office/drawing/2014/main" id="{3B435411-2A40-41A7-887A-23FE6C00CA1D}"/>
              </a:ext>
            </a:extLst>
          </p:cNvPr>
          <p:cNvSpPr txBox="1"/>
          <p:nvPr/>
        </p:nvSpPr>
        <p:spPr>
          <a:xfrm>
            <a:off x="8493536" y="1843684"/>
            <a:ext cx="343605" cy="2339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0.10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0BC6C2-2708-40AF-9AD9-9C6B5748ED54}"/>
              </a:ext>
            </a:extLst>
          </p:cNvPr>
          <p:cNvCxnSpPr/>
          <p:nvPr/>
        </p:nvCxnSpPr>
        <p:spPr>
          <a:xfrm flipV="1">
            <a:off x="7843045" y="928685"/>
            <a:ext cx="1706" cy="477671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6C709A-CC20-440A-9079-835B6BAFC3C6}"/>
              </a:ext>
            </a:extLst>
          </p:cNvPr>
          <p:cNvCxnSpPr/>
          <p:nvPr/>
        </p:nvCxnSpPr>
        <p:spPr>
          <a:xfrm>
            <a:off x="7796781" y="1403737"/>
            <a:ext cx="54261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 Box 102">
            <a:extLst>
              <a:ext uri="{FF2B5EF4-FFF2-40B4-BE49-F238E27FC236}">
                <a16:creationId xmlns:a16="http://schemas.microsoft.com/office/drawing/2014/main" id="{2B28D709-BD29-4883-931C-D0F366195824}"/>
              </a:ext>
            </a:extLst>
          </p:cNvPr>
          <p:cNvSpPr txBox="1"/>
          <p:nvPr/>
        </p:nvSpPr>
        <p:spPr>
          <a:xfrm>
            <a:off x="7868217" y="1107942"/>
            <a:ext cx="970335" cy="2339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Kspr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64454A6-4903-4384-8C83-C2B96E17022C}"/>
              </a:ext>
            </a:extLst>
          </p:cNvPr>
          <p:cNvCxnSpPr>
            <a:cxnSpLocks/>
          </p:cNvCxnSpPr>
          <p:nvPr/>
        </p:nvCxnSpPr>
        <p:spPr>
          <a:xfrm>
            <a:off x="7745292" y="470765"/>
            <a:ext cx="1014864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 Box 96">
            <a:extLst>
              <a:ext uri="{FF2B5EF4-FFF2-40B4-BE49-F238E27FC236}">
                <a16:creationId xmlns:a16="http://schemas.microsoft.com/office/drawing/2014/main" id="{6478FEAB-BA89-4EA2-AFCF-D603705E2B71}"/>
              </a:ext>
            </a:extLst>
          </p:cNvPr>
          <p:cNvSpPr txBox="1"/>
          <p:nvPr/>
        </p:nvSpPr>
        <p:spPr>
          <a:xfrm>
            <a:off x="7468167" y="326878"/>
            <a:ext cx="238201" cy="2339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E46D2AE-EC9C-48ED-8EBC-B91271924D5C}"/>
              </a:ext>
            </a:extLst>
          </p:cNvPr>
          <p:cNvCxnSpPr>
            <a:cxnSpLocks/>
          </p:cNvCxnSpPr>
          <p:nvPr/>
        </p:nvCxnSpPr>
        <p:spPr>
          <a:xfrm>
            <a:off x="7745292" y="647103"/>
            <a:ext cx="127689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2" name="Picture 6">
            <a:extLst>
              <a:ext uri="{FF2B5EF4-FFF2-40B4-BE49-F238E27FC236}">
                <a16:creationId xmlns:a16="http://schemas.microsoft.com/office/drawing/2014/main" id="{6A44C0BD-724D-42BB-B87B-77275F45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38" y="1863464"/>
            <a:ext cx="2437560" cy="16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5C5E1C-1A9F-4D2D-931B-E6A6816017CA}"/>
                  </a:ext>
                </a:extLst>
              </p:cNvPr>
              <p:cNvSpPr txBox="1"/>
              <p:nvPr/>
            </p:nvSpPr>
            <p:spPr>
              <a:xfrm>
                <a:off x="4054989" y="1857713"/>
                <a:ext cx="2937933" cy="1462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p>
                      </m:sSup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𝑝𝑟𝑒𝑑</m:t>
                          </m:r>
                        </m:sup>
                      </m:sSup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1500" b="0" dirty="0"/>
              </a:p>
              <a:p>
                <a:endParaRPr lang="en-US" sz="1500" dirty="0"/>
              </a:p>
              <a:p>
                <a:r>
                  <a:rPr lang="en-US" sz="1500" dirty="0"/>
                  <a:t>Objective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d>
                        <m:dPr>
                          <m:ctrlPr>
                            <a:rPr lang="en-US" sz="1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1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en-US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5C5E1C-1A9F-4D2D-931B-E6A681601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989" y="1857713"/>
                <a:ext cx="2937933" cy="1462323"/>
              </a:xfrm>
              <a:prstGeom prst="rect">
                <a:avLst/>
              </a:prstGeom>
              <a:blipFill>
                <a:blip r:embed="rId6"/>
                <a:stretch>
                  <a:fillRect l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454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9"/>
            <a:ext cx="7707862" cy="346928"/>
          </a:xfrm>
        </p:spPr>
        <p:txBody>
          <a:bodyPr/>
          <a:lstStyle/>
          <a:p>
            <a:r>
              <a:rPr lang="en-US" dirty="0"/>
              <a:t>Example 1 – Parametric study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FC324C1-87B9-49AD-AB17-CD1A6D7B4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29" y="2552700"/>
            <a:ext cx="36766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81C72E-A0A5-4508-AFAB-BB803423E6B4}"/>
              </a:ext>
            </a:extLst>
          </p:cNvPr>
          <p:cNvCxnSpPr>
            <a:cxnSpLocks/>
          </p:cNvCxnSpPr>
          <p:nvPr/>
        </p:nvCxnSpPr>
        <p:spPr>
          <a:xfrm flipV="1">
            <a:off x="5825067" y="2235200"/>
            <a:ext cx="499533" cy="567267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0198FC-EBC1-459C-9C4A-6CADD0853926}"/>
              </a:ext>
            </a:extLst>
          </p:cNvPr>
          <p:cNvCxnSpPr>
            <a:cxnSpLocks/>
          </p:cNvCxnSpPr>
          <p:nvPr/>
        </p:nvCxnSpPr>
        <p:spPr>
          <a:xfrm flipH="1">
            <a:off x="3149600" y="4495800"/>
            <a:ext cx="482601" cy="397933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D1DF2C-8ABD-45EF-B54A-279BD4096CD5}"/>
              </a:ext>
            </a:extLst>
          </p:cNvPr>
          <p:cNvCxnSpPr>
            <a:cxnSpLocks/>
          </p:cNvCxnSpPr>
          <p:nvPr/>
        </p:nvCxnSpPr>
        <p:spPr>
          <a:xfrm flipH="1" flipV="1">
            <a:off x="3217333" y="2235200"/>
            <a:ext cx="499534" cy="508000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463803-AFFF-48E1-A786-90F964D53ED4}"/>
              </a:ext>
            </a:extLst>
          </p:cNvPr>
          <p:cNvCxnSpPr>
            <a:cxnSpLocks/>
          </p:cNvCxnSpPr>
          <p:nvPr/>
        </p:nvCxnSpPr>
        <p:spPr>
          <a:xfrm>
            <a:off x="5825067" y="4495800"/>
            <a:ext cx="821268" cy="397933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>
            <a:extLst>
              <a:ext uri="{FF2B5EF4-FFF2-40B4-BE49-F238E27FC236}">
                <a16:creationId xmlns:a16="http://schemas.microsoft.com/office/drawing/2014/main" id="{B89FC22E-0F26-4747-ADD8-051D328F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9" y="1122340"/>
            <a:ext cx="2071160" cy="13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C276A231-8045-4000-9C38-0319E0722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60" y="1122340"/>
            <a:ext cx="207834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909CCA8A-F879-417C-B305-CB361E90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59" y="4915717"/>
            <a:ext cx="207834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C994D9FD-11C9-4A10-BDCF-DAE7D961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89" y="4981984"/>
            <a:ext cx="207834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92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9"/>
            <a:ext cx="7707862" cy="346928"/>
          </a:xfrm>
        </p:spPr>
        <p:txBody>
          <a:bodyPr/>
          <a:lstStyle/>
          <a:p>
            <a:r>
              <a:rPr lang="en-US" dirty="0"/>
              <a:t>Example 1 – Parametric study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55444DF-2D67-4952-848A-B0F4C2DD5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05" y="2480711"/>
            <a:ext cx="36766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7D06E6-5F39-487C-BD51-3F278C9837F2}"/>
              </a:ext>
            </a:extLst>
          </p:cNvPr>
          <p:cNvCxnSpPr>
            <a:cxnSpLocks/>
          </p:cNvCxnSpPr>
          <p:nvPr/>
        </p:nvCxnSpPr>
        <p:spPr>
          <a:xfrm flipV="1">
            <a:off x="5825067" y="2235200"/>
            <a:ext cx="499533" cy="567267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0BDE7A-90F7-4F1B-9C9A-A706E3FAB9B3}"/>
              </a:ext>
            </a:extLst>
          </p:cNvPr>
          <p:cNvCxnSpPr>
            <a:cxnSpLocks/>
          </p:cNvCxnSpPr>
          <p:nvPr/>
        </p:nvCxnSpPr>
        <p:spPr>
          <a:xfrm flipH="1">
            <a:off x="3149600" y="4495800"/>
            <a:ext cx="482601" cy="397933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F5159F-7518-437B-B42A-B477BBB55696}"/>
              </a:ext>
            </a:extLst>
          </p:cNvPr>
          <p:cNvCxnSpPr>
            <a:cxnSpLocks/>
          </p:cNvCxnSpPr>
          <p:nvPr/>
        </p:nvCxnSpPr>
        <p:spPr>
          <a:xfrm flipH="1" flipV="1">
            <a:off x="3217333" y="2235200"/>
            <a:ext cx="499534" cy="508000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226FAC-CCEC-44D8-9988-527957D4EE84}"/>
              </a:ext>
            </a:extLst>
          </p:cNvPr>
          <p:cNvCxnSpPr>
            <a:cxnSpLocks/>
          </p:cNvCxnSpPr>
          <p:nvPr/>
        </p:nvCxnSpPr>
        <p:spPr>
          <a:xfrm>
            <a:off x="5825067" y="4495800"/>
            <a:ext cx="821268" cy="397933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0" name="Picture 2">
            <a:extLst>
              <a:ext uri="{FF2B5EF4-FFF2-40B4-BE49-F238E27FC236}">
                <a16:creationId xmlns:a16="http://schemas.microsoft.com/office/drawing/2014/main" id="{9DCE7A15-0EE2-49B4-94BC-04D19C2B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60" y="1071828"/>
            <a:ext cx="207834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4FD200CB-BB9B-4C9D-BCEE-4818E006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40" y="970084"/>
            <a:ext cx="2071160" cy="13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866712C0-D794-4575-BBDA-41C24C7B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60" y="4893733"/>
            <a:ext cx="207834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AB2A792-FCCE-412E-A039-DDFA1E777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40" y="4934997"/>
            <a:ext cx="207834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0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327374-EC33-47D5-81FA-6C51E29B2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14" y="3389009"/>
            <a:ext cx="3479664" cy="3107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526" y="479388"/>
            <a:ext cx="7707862" cy="413629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95F3030-3514-4EAF-87B4-BBC2DFAE0C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8"/>
            <a:ext cx="7862716" cy="413630"/>
          </a:xfrm>
        </p:spPr>
        <p:txBody>
          <a:bodyPr>
            <a:noAutofit/>
          </a:bodyPr>
          <a:lstStyle/>
          <a:p>
            <a:r>
              <a:rPr lang="en-US" sz="2000" dirty="0"/>
              <a:t>Calibrate numerical models and quantify the uncertainty in their outputs.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76D5CA-42F1-4231-8329-A6CEB2B01C86}"/>
              </a:ext>
            </a:extLst>
          </p:cNvPr>
          <p:cNvSpPr txBox="1"/>
          <p:nvPr/>
        </p:nvSpPr>
        <p:spPr>
          <a:xfrm>
            <a:off x="881581" y="1477696"/>
            <a:ext cx="3826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Structural Health Monitoring system in One Rincon Tower records building response to earthquakes and ambient 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System Identification is used to characterize the vibration and damping in the building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F95CEB-EABC-4B08-8F2C-B91D7ECA6763}"/>
              </a:ext>
            </a:extLst>
          </p:cNvPr>
          <p:cNvSpPr txBox="1"/>
          <p:nvPr/>
        </p:nvSpPr>
        <p:spPr>
          <a:xfrm>
            <a:off x="5515622" y="6025189"/>
            <a:ext cx="380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Celebi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Hooper, and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Klemencic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(2017)</a:t>
            </a:r>
          </a:p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https://doi.org/10.1193/031616EQS041M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E452F-6868-4BDF-959B-7FBCB5318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194" y="1658147"/>
            <a:ext cx="1356242" cy="3962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4DD7C-2F7F-4564-8099-D01EFAB02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510" y="1720279"/>
            <a:ext cx="3298576" cy="39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4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7976689" cy="623573"/>
          </a:xfrm>
        </p:spPr>
        <p:txBody>
          <a:bodyPr>
            <a:noAutofit/>
          </a:bodyPr>
          <a:lstStyle/>
          <a:p>
            <a:r>
              <a:rPr lang="en-US" sz="2000" b="1" dirty="0"/>
              <a:t>Convergence path using deterministic calibration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413629"/>
          </a:xfrm>
        </p:spPr>
        <p:txBody>
          <a:bodyPr/>
          <a:lstStyle/>
          <a:p>
            <a:r>
              <a:rPr lang="en-US" dirty="0"/>
              <a:t>Example 2 – Optimization (Conventional Calibration)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A06FACDE-4248-4113-BFEE-BF5E718CB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53" y="3957085"/>
            <a:ext cx="3741013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86E02D8A-696F-4494-A40F-BC087BAE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53" y="1372656"/>
            <a:ext cx="3741013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0DAF41-EF16-4D47-8B1E-CD294C44DF06}"/>
              </a:ext>
            </a:extLst>
          </p:cNvPr>
          <p:cNvSpPr txBox="1"/>
          <p:nvPr/>
        </p:nvSpPr>
        <p:spPr>
          <a:xfrm>
            <a:off x="1606264" y="6396335"/>
            <a:ext cx="25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 simulations</a:t>
            </a:r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348D3531-69AC-4749-AC0E-36A3312A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57" y="1372656"/>
            <a:ext cx="36766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B85A4E4E-EEB9-4028-9F0D-C0E9FA2F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57" y="3930415"/>
            <a:ext cx="36766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CDAC50AB-7FE1-455A-A67F-56C8C9CEB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1" y="3475614"/>
            <a:ext cx="4068079" cy="27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5E5930F2-6346-4960-81E8-D51299A4E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85" y="3464974"/>
            <a:ext cx="4068079" cy="27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7976689" cy="1852752"/>
          </a:xfrm>
        </p:spPr>
        <p:txBody>
          <a:bodyPr>
            <a:noAutofit/>
          </a:bodyPr>
          <a:lstStyle/>
          <a:p>
            <a:r>
              <a:rPr lang="en-US" sz="2000" b="1" dirty="0"/>
              <a:t>What are the plausible additional parameters that could give a reasonable prediction?</a:t>
            </a:r>
            <a:endParaRPr lang="en-US" sz="1600" dirty="0"/>
          </a:p>
          <a:p>
            <a:endParaRPr lang="en-US" sz="1600" dirty="0"/>
          </a:p>
          <a:p>
            <a:r>
              <a:rPr lang="en-US" dirty="0"/>
              <a:t>from the parametric study: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355317"/>
          </a:xfrm>
        </p:spPr>
        <p:txBody>
          <a:bodyPr/>
          <a:lstStyle/>
          <a:p>
            <a:r>
              <a:rPr lang="en-US" dirty="0"/>
              <a:t>Example 3 – Bayesian Calibration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B62AD4-8F08-4508-8B42-1ED00B091B26}"/>
              </a:ext>
            </a:extLst>
          </p:cNvPr>
          <p:cNvSpPr/>
          <p:nvPr/>
        </p:nvSpPr>
        <p:spPr>
          <a:xfrm>
            <a:off x="1685291" y="4547186"/>
            <a:ext cx="671406" cy="6180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F6C424-B4BC-478C-A9C8-7080E77F36DE}"/>
              </a:ext>
            </a:extLst>
          </p:cNvPr>
          <p:cNvSpPr/>
          <p:nvPr/>
        </p:nvSpPr>
        <p:spPr>
          <a:xfrm>
            <a:off x="6393699" y="4347243"/>
            <a:ext cx="564534" cy="5418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23BAFF-A0F8-44E0-B67B-3B2AB04DDBAF}"/>
                  </a:ext>
                </a:extLst>
              </p:cNvPr>
              <p:cNvSpPr txBox="1"/>
              <p:nvPr/>
            </p:nvSpPr>
            <p:spPr>
              <a:xfrm>
                <a:off x="4857385" y="1459045"/>
                <a:ext cx="2937933" cy="178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spc="20" dirty="0">
                    <a:latin typeface="Alegreya Sans" panose="00000500000000000000" pitchFamily="2" charset="0"/>
                  </a:rPr>
                  <a:t>Bayes’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5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sz="1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5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5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US" sz="15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5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5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5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1500" dirty="0">
                    <a:solidFill>
                      <a:srgbClr val="0070C0"/>
                    </a:solidFill>
                  </a:rPr>
                  <a:t> = prior</a:t>
                </a:r>
                <a:endParaRPr lang="en-US" sz="15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1500" dirty="0">
                    <a:solidFill>
                      <a:schemeClr val="tx1"/>
                    </a:solidFill>
                  </a:rPr>
                  <a:t> = posterior</a:t>
                </a:r>
              </a:p>
              <a:p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1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1500" dirty="0">
                    <a:solidFill>
                      <a:srgbClr val="C00000"/>
                    </a:solidFill>
                  </a:rPr>
                  <a:t> = likelihood function</a:t>
                </a:r>
              </a:p>
              <a:p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5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00B050"/>
                    </a:solidFill>
                  </a:rPr>
                  <a:t> = evidence (data)</a:t>
                </a:r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23BAFF-A0F8-44E0-B67B-3B2AB04DD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85" y="1459045"/>
                <a:ext cx="2937933" cy="1781578"/>
              </a:xfrm>
              <a:prstGeom prst="rect">
                <a:avLst/>
              </a:prstGeom>
              <a:blipFill>
                <a:blip r:embed="rId5"/>
                <a:stretch>
                  <a:fillRect l="-1867" t="-1706" b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741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>
            <a:extLst>
              <a:ext uri="{FF2B5EF4-FFF2-40B4-BE49-F238E27FC236}">
                <a16:creationId xmlns:a16="http://schemas.microsoft.com/office/drawing/2014/main" id="{1133110A-085F-41DE-AA98-E146B08E9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0" y="1624050"/>
            <a:ext cx="297970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7976689" cy="1053893"/>
          </a:xfrm>
        </p:spPr>
        <p:txBody>
          <a:bodyPr>
            <a:noAutofit/>
          </a:bodyPr>
          <a:lstStyle/>
          <a:p>
            <a:r>
              <a:rPr lang="en-US" sz="2000" b="1" dirty="0"/>
              <a:t>What are the plausible additional parameters that could give a reasonable prediction?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355317"/>
          </a:xfrm>
        </p:spPr>
        <p:txBody>
          <a:bodyPr/>
          <a:lstStyle/>
          <a:p>
            <a:r>
              <a:rPr lang="en-US" dirty="0"/>
              <a:t>Example 3 – Bayesian Calibration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26BD9-ED57-442F-9873-D5FF9E9044CD}"/>
              </a:ext>
            </a:extLst>
          </p:cNvPr>
          <p:cNvSpPr txBox="1">
            <a:spLocks/>
          </p:cNvSpPr>
          <p:nvPr/>
        </p:nvSpPr>
        <p:spPr>
          <a:xfrm>
            <a:off x="3905250" y="6430852"/>
            <a:ext cx="2183066" cy="3033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860425" algn="l"/>
                <a:tab pos="10798175" algn="r"/>
              </a:tabLst>
            </a:pPr>
            <a:r>
              <a:rPr lang="en-US" sz="1400" b="1" dirty="0"/>
              <a:t>7500 model evaluations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62B1B-D741-4566-A848-BC30616A5C42}"/>
              </a:ext>
            </a:extLst>
          </p:cNvPr>
          <p:cNvSpPr txBox="1"/>
          <p:nvPr/>
        </p:nvSpPr>
        <p:spPr>
          <a:xfrm>
            <a:off x="1031516" y="1728223"/>
            <a:ext cx="1261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C00000"/>
                </a:solidFill>
              </a:rPr>
              <a:t>Deterministic calibration</a:t>
            </a:r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E0716077-ADB2-41FE-A8D8-0D1D4B4C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16" y="1624050"/>
            <a:ext cx="296458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4CA05B35-6B51-4913-A78F-1A914283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19" y="1624050"/>
            <a:ext cx="296458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65D80B87-D80B-49F3-AC02-BC240BE77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58" y="3844962"/>
            <a:ext cx="37909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>
            <a:extLst>
              <a:ext uri="{FF2B5EF4-FFF2-40B4-BE49-F238E27FC236}">
                <a16:creationId xmlns:a16="http://schemas.microsoft.com/office/drawing/2014/main" id="{D5179377-9318-4A39-9EBC-F470D5BAB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06" y="3858124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0A10F0-D7A3-4EDD-9D99-7CC67A5E25A8}"/>
              </a:ext>
            </a:extLst>
          </p:cNvPr>
          <p:cNvSpPr txBox="1"/>
          <p:nvPr/>
        </p:nvSpPr>
        <p:spPr>
          <a:xfrm>
            <a:off x="2351749" y="1728223"/>
            <a:ext cx="7501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34915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7976689" cy="5381262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b="1" dirty="0"/>
              <a:t>1) Parametric Study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Explore the response surface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Formulate an objective function for calibration</a:t>
            </a:r>
          </a:p>
          <a:p>
            <a:endParaRPr lang="en-US" sz="2000" dirty="0"/>
          </a:p>
          <a:p>
            <a:r>
              <a:rPr lang="en-US" sz="2000" b="1" dirty="0"/>
              <a:t>2) Conventional Calibration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Optimize to minimize error;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One deterministic result</a:t>
            </a:r>
          </a:p>
          <a:p>
            <a:endParaRPr lang="en-US" sz="2000" dirty="0"/>
          </a:p>
          <a:p>
            <a:r>
              <a:rPr lang="en-US" sz="2000" b="1" dirty="0"/>
              <a:t>3) Bayesian Calibration</a:t>
            </a:r>
          </a:p>
          <a:p>
            <a:r>
              <a:rPr lang="en-US" sz="2000" dirty="0"/>
              <a:t>Solve the inverse problem:</a:t>
            </a:r>
            <a:br>
              <a:rPr lang="en-US" sz="2000" dirty="0"/>
            </a:br>
            <a:r>
              <a:rPr lang="en-US" sz="2000" dirty="0"/>
              <a:t>distribution of params | distribution of reference results</a:t>
            </a:r>
          </a:p>
          <a:p>
            <a:endParaRPr lang="en-US" sz="2000" dirty="0"/>
          </a:p>
          <a:p>
            <a:r>
              <a:rPr lang="en-US" sz="2000" b="1" dirty="0"/>
              <a:t>4) Forward propagation</a:t>
            </a:r>
          </a:p>
          <a:p>
            <a:r>
              <a:rPr lang="en-US" sz="2000" dirty="0"/>
              <a:t>Propagate uncertainty in parameters to uncertainty in outputs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</a:t>
            </a:r>
            <a:r>
              <a:rPr lang="en-US" dirty="0" err="1"/>
              <a:t>quoFEM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1093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7976689" cy="5381262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Repeat the steps shown in examples 1 – 3 on a different experiment from the same research project (Higher axial load).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000" dirty="0"/>
              <a:t>Input files, detailed description and submission guidelines to be posted on Canvas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413629"/>
          </a:xfrm>
        </p:spPr>
        <p:txBody>
          <a:bodyPr/>
          <a:lstStyle/>
          <a:p>
            <a:r>
              <a:rPr lang="en-US" dirty="0"/>
              <a:t>Module No. 2</a:t>
            </a:r>
          </a:p>
        </p:txBody>
      </p:sp>
    </p:spTree>
    <p:extLst>
      <p:ext uri="{BB962C8B-B14F-4D97-AF65-F5344CB8AC3E}">
        <p14:creationId xmlns:p14="http://schemas.microsoft.com/office/powerpoint/2010/main" val="50944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8"/>
            <a:ext cx="7949692" cy="10396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quoFEM</a:t>
            </a:r>
            <a:r>
              <a:rPr lang="en-US" sz="2000" dirty="0"/>
              <a:t> is a desktop application developed to</a:t>
            </a:r>
            <a:br>
              <a:rPr lang="en-US" sz="2000" dirty="0"/>
            </a:br>
            <a:r>
              <a:rPr lang="en-US" sz="2000" b="1" dirty="0"/>
              <a:t>connect state-of-the-art UQ engines with computational simulation tools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1026" name="Picture 2" descr="Dakota | Explore and predict with confidence">
            <a:extLst>
              <a:ext uri="{FF2B5EF4-FFF2-40B4-BE49-F238E27FC236}">
                <a16:creationId xmlns:a16="http://schemas.microsoft.com/office/drawing/2014/main" id="{CA0C1E14-3152-4AA8-9F2B-349F6D85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8" y="3308693"/>
            <a:ext cx="2758669" cy="58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48C24098-4E2A-496E-B43A-F495244DF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12" y="3993920"/>
            <a:ext cx="1999068" cy="10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EF42A6-7136-4938-9E61-6D39F1589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471" y="5059396"/>
            <a:ext cx="1284308" cy="1246811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CB0FACF-E006-4D64-B392-63AB9AB3B149}"/>
              </a:ext>
            </a:extLst>
          </p:cNvPr>
          <p:cNvSpPr txBox="1">
            <a:spLocks/>
          </p:cNvSpPr>
          <p:nvPr/>
        </p:nvSpPr>
        <p:spPr>
          <a:xfrm>
            <a:off x="580171" y="2529842"/>
            <a:ext cx="3165716" cy="5869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kern="1200" spc="20">
                <a:solidFill>
                  <a:schemeClr val="tx1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Alegreya Sans" panose="00000500000000000000" pitchFamily="2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/>
              <a:t>UQ engines</a:t>
            </a:r>
          </a:p>
        </p:txBody>
      </p:sp>
      <p:pic>
        <p:nvPicPr>
          <p:cNvPr id="1034" name="Picture 10" descr="Novidades e descarga de actualização da versão 2018.a">
            <a:extLst>
              <a:ext uri="{FF2B5EF4-FFF2-40B4-BE49-F238E27FC236}">
                <a16:creationId xmlns:a16="http://schemas.microsoft.com/office/drawing/2014/main" id="{34146591-41A8-409D-BCBE-45EA8F731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62" y="3375021"/>
            <a:ext cx="28575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527FD73-92E4-4D1F-8004-B7686D0DEE87}"/>
              </a:ext>
            </a:extLst>
          </p:cNvPr>
          <p:cNvSpPr txBox="1">
            <a:spLocks/>
          </p:cNvSpPr>
          <p:nvPr/>
        </p:nvSpPr>
        <p:spPr>
          <a:xfrm>
            <a:off x="5328054" y="2529842"/>
            <a:ext cx="3165716" cy="5869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kern="1200" spc="20">
                <a:solidFill>
                  <a:schemeClr val="tx1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Alegreya Sans" panose="00000500000000000000" pitchFamily="2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/>
              <a:t>simulation tools</a:t>
            </a:r>
          </a:p>
        </p:txBody>
      </p:sp>
      <p:pic>
        <p:nvPicPr>
          <p:cNvPr id="1036" name="Picture 12" descr="CSI Portugal | Computers and Structures, Inc.">
            <a:extLst>
              <a:ext uri="{FF2B5EF4-FFF2-40B4-BE49-F238E27FC236}">
                <a16:creationId xmlns:a16="http://schemas.microsoft.com/office/drawing/2014/main" id="{95585DFA-EC8A-4B32-9D56-A3785DEE1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64" y="4264294"/>
            <a:ext cx="2748816" cy="81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WS Partner Story: ANSYS">
            <a:extLst>
              <a:ext uri="{FF2B5EF4-FFF2-40B4-BE49-F238E27FC236}">
                <a16:creationId xmlns:a16="http://schemas.microsoft.com/office/drawing/2014/main" id="{36FCB311-358A-4B8F-B3FC-1993C3F3F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46" y="5422718"/>
            <a:ext cx="2748816" cy="6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08FF8B5A-A83F-4230-92DB-D86EC176BB3F}"/>
              </a:ext>
            </a:extLst>
          </p:cNvPr>
          <p:cNvSpPr/>
          <p:nvPr/>
        </p:nvSpPr>
        <p:spPr>
          <a:xfrm>
            <a:off x="3809984" y="4039127"/>
            <a:ext cx="1538714" cy="731520"/>
          </a:xfrm>
          <a:prstGeom prst="leftRightArrow">
            <a:avLst/>
          </a:prstGeom>
          <a:solidFill>
            <a:srgbClr val="8C15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51B107-BB86-4F44-B046-C7FD6455941B}"/>
              </a:ext>
            </a:extLst>
          </p:cNvPr>
          <p:cNvSpPr/>
          <p:nvPr/>
        </p:nvSpPr>
        <p:spPr>
          <a:xfrm>
            <a:off x="5492706" y="3429000"/>
            <a:ext cx="3291840" cy="253598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1026" name="Picture 2" descr="Dakota | Explore and predict with confidence">
            <a:extLst>
              <a:ext uri="{FF2B5EF4-FFF2-40B4-BE49-F238E27FC236}">
                <a16:creationId xmlns:a16="http://schemas.microsoft.com/office/drawing/2014/main" id="{CA0C1E14-3152-4AA8-9F2B-349F6D85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4" y="4111411"/>
            <a:ext cx="2758669" cy="58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CB0FACF-E006-4D64-B392-63AB9AB3B149}"/>
              </a:ext>
            </a:extLst>
          </p:cNvPr>
          <p:cNvSpPr txBox="1">
            <a:spLocks/>
          </p:cNvSpPr>
          <p:nvPr/>
        </p:nvSpPr>
        <p:spPr>
          <a:xfrm>
            <a:off x="580171" y="2529842"/>
            <a:ext cx="3165716" cy="5869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kern="1200" spc="20">
                <a:solidFill>
                  <a:schemeClr val="tx1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Alegreya Sans" panose="00000500000000000000" pitchFamily="2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Today’s class: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08FF8B5A-A83F-4230-92DB-D86EC176BB3F}"/>
              </a:ext>
            </a:extLst>
          </p:cNvPr>
          <p:cNvSpPr/>
          <p:nvPr/>
        </p:nvSpPr>
        <p:spPr>
          <a:xfrm>
            <a:off x="3809984" y="4039127"/>
            <a:ext cx="1538714" cy="731520"/>
          </a:xfrm>
          <a:prstGeom prst="leftRightArrow">
            <a:avLst/>
          </a:prstGeom>
          <a:solidFill>
            <a:srgbClr val="8C15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C505764-1DE2-4F2A-AE72-EF794074BA7B}"/>
              </a:ext>
            </a:extLst>
          </p:cNvPr>
          <p:cNvSpPr txBox="1">
            <a:spLocks/>
          </p:cNvSpPr>
          <p:nvPr/>
        </p:nvSpPr>
        <p:spPr>
          <a:xfrm>
            <a:off x="948775" y="893018"/>
            <a:ext cx="7949692" cy="10396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kern="1200" spc="20">
                <a:solidFill>
                  <a:schemeClr val="tx1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Alegreya Sans" panose="00000500000000000000" pitchFamily="2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B0503030403020204" pitchFamily="34" charset="0"/>
              <a:buChar char="›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kern="1200">
                <a:solidFill>
                  <a:srgbClr val="595959"/>
                </a:solidFill>
                <a:latin typeface="Alegreya Sans" panose="00000500000000000000" pitchFamily="2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/>
              <a:t>quoFEM</a:t>
            </a:r>
            <a:r>
              <a:rPr lang="en-US" sz="2000"/>
              <a:t> is a desktop application developed to</a:t>
            </a:r>
            <a:br>
              <a:rPr lang="en-US" sz="2000"/>
            </a:br>
            <a:r>
              <a:rPr lang="en-US" sz="2000" b="1"/>
              <a:t>connect state-of-the-art UQ engines with computational simulation tools</a:t>
            </a:r>
            <a:endParaRPr lang="en-US" sz="2000" b="1" dirty="0"/>
          </a:p>
        </p:txBody>
      </p:sp>
      <p:pic>
        <p:nvPicPr>
          <p:cNvPr id="11" name="Picture 10" descr="Novidades e descarga de actualização da versão 2018.a">
            <a:extLst>
              <a:ext uri="{FF2B5EF4-FFF2-40B4-BE49-F238E27FC236}">
                <a16:creationId xmlns:a16="http://schemas.microsoft.com/office/drawing/2014/main" id="{DEF2FD2C-2508-4E5F-A822-0E0A54CD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76" y="4111411"/>
            <a:ext cx="28575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1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B6FB5-E275-4C45-B1A0-BB14F883CA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5" y="893017"/>
            <a:ext cx="7949692" cy="544878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Online documentation: </a:t>
            </a:r>
            <a:r>
              <a:rPr lang="en-US" sz="1600" b="1" dirty="0"/>
              <a:t>nheri-simcenter.github.io/</a:t>
            </a:r>
            <a:r>
              <a:rPr lang="en-US" sz="1600" b="1" dirty="0" err="1"/>
              <a:t>quoFEM</a:t>
            </a:r>
            <a:r>
              <a:rPr lang="en-US" sz="1600" b="1" dirty="0"/>
              <a:t>-Documentation/index.html</a:t>
            </a:r>
            <a:endParaRPr lang="en-US" sz="2000" b="1" dirty="0"/>
          </a:p>
          <a:p>
            <a:pPr>
              <a:lnSpc>
                <a:spcPct val="200000"/>
              </a:lnSpc>
            </a:pPr>
            <a:r>
              <a:rPr lang="en-US" sz="2000" dirty="0"/>
              <a:t>Installation instructions: </a:t>
            </a:r>
            <a:r>
              <a:rPr lang="en-US" sz="1600" b="1" dirty="0"/>
              <a:t>documentation: user manual/installation</a:t>
            </a:r>
            <a:endParaRPr lang="en-US" sz="2000" b="1" dirty="0"/>
          </a:p>
          <a:p>
            <a:pPr>
              <a:lnSpc>
                <a:spcPct val="200000"/>
              </a:lnSpc>
            </a:pPr>
            <a:r>
              <a:rPr lang="en-US" sz="2000" dirty="0"/>
              <a:t>Message board:		</a:t>
            </a:r>
            <a:r>
              <a:rPr lang="en-US" sz="1600" b="1" dirty="0"/>
              <a:t>simcenter-messageboard.designsafe-ci.org/</a:t>
            </a:r>
            <a:r>
              <a:rPr lang="en-US" sz="1600" b="1" dirty="0" err="1"/>
              <a:t>smf</a:t>
            </a:r>
            <a:r>
              <a:rPr lang="en-US" sz="1600" b="1" dirty="0"/>
              <a:t>/</a:t>
            </a:r>
            <a:r>
              <a:rPr lang="en-US" sz="1600" b="1" dirty="0" err="1"/>
              <a:t>index.php</a:t>
            </a:r>
            <a:endParaRPr lang="en-US" sz="2000" b="1" dirty="0"/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get started</a:t>
            </a:r>
          </a:p>
        </p:txBody>
      </p:sp>
    </p:spTree>
    <p:extLst>
      <p:ext uri="{BB962C8B-B14F-4D97-AF65-F5344CB8AC3E}">
        <p14:creationId xmlns:p14="http://schemas.microsoft.com/office/powerpoint/2010/main" val="419868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D284FC1-6BEE-4A9F-8EB7-F5F4E1C55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" y="1204034"/>
            <a:ext cx="8139905" cy="4449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get started - Installation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0B7EB-AD87-4A40-8F4E-44EE3D49D2FC}"/>
              </a:ext>
            </a:extLst>
          </p:cNvPr>
          <p:cNvSpPr/>
          <p:nvPr/>
        </p:nvSpPr>
        <p:spPr>
          <a:xfrm>
            <a:off x="780484" y="3367879"/>
            <a:ext cx="1744133" cy="2446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8C18110-D249-4007-A520-EAEA079980F9}"/>
              </a:ext>
            </a:extLst>
          </p:cNvPr>
          <p:cNvSpPr/>
          <p:nvPr/>
        </p:nvSpPr>
        <p:spPr>
          <a:xfrm rot="5400000">
            <a:off x="2801740" y="2938089"/>
            <a:ext cx="855133" cy="1181313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get started – </a:t>
            </a:r>
            <a:r>
              <a:rPr lang="en-US" dirty="0" err="1"/>
              <a:t>SimCenter</a:t>
            </a:r>
            <a:r>
              <a:rPr lang="en-US" dirty="0"/>
              <a:t> Forum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F5D48A-4E4E-43B5-ABC6-72E6A074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09" y="1128853"/>
            <a:ext cx="8305723" cy="48027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9EB6CB-9BCE-4C97-AFFB-4F59DFB1F636}"/>
              </a:ext>
            </a:extLst>
          </p:cNvPr>
          <p:cNvSpPr/>
          <p:nvPr/>
        </p:nvSpPr>
        <p:spPr>
          <a:xfrm>
            <a:off x="1849968" y="2142067"/>
            <a:ext cx="440266" cy="224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D7513DE-C3E4-4A44-A254-5280D18437CF}"/>
              </a:ext>
            </a:extLst>
          </p:cNvPr>
          <p:cNvSpPr/>
          <p:nvPr/>
        </p:nvSpPr>
        <p:spPr>
          <a:xfrm rot="5400000">
            <a:off x="2586664" y="1663593"/>
            <a:ext cx="855133" cy="1181313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B024-30DB-4A00-9286-362628F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quoFEM</a:t>
            </a:r>
            <a:r>
              <a:rPr lang="en-US" dirty="0"/>
              <a:t> workflow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4C7044-850F-4FB0-8833-E1A43AD61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218" y="1285346"/>
            <a:ext cx="2609863" cy="48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75818"/>
      </p:ext>
    </p:extLst>
  </p:cSld>
  <p:clrMapOvr>
    <a:masterClrMapping/>
  </p:clrMapOvr>
</p:sld>
</file>

<file path=ppt/theme/theme1.xml><?xml version="1.0" encoding="utf-8"?>
<a:theme xmlns:a="http://schemas.openxmlformats.org/drawingml/2006/main" name="SU_Preso_4x3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SU_Preso_4x3_v7</Template>
  <TotalTime>13334</TotalTime>
  <Words>1208</Words>
  <Application>Microsoft Office PowerPoint</Application>
  <PresentationFormat>On-screen Show (4:3)</PresentationFormat>
  <Paragraphs>315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Alegreya Sans</vt:lpstr>
      <vt:lpstr>Alegreya Sans Medium</vt:lpstr>
      <vt:lpstr>Alegreya SC</vt:lpstr>
      <vt:lpstr>Arial</vt:lpstr>
      <vt:lpstr>Calibri</vt:lpstr>
      <vt:lpstr>Cambria Math</vt:lpstr>
      <vt:lpstr>Source Sans Pro</vt:lpstr>
      <vt:lpstr>Source Sans Pro Semibold</vt:lpstr>
      <vt:lpstr>Wingdings</vt:lpstr>
      <vt:lpstr>SU_Preso_4x3_v6</vt:lpstr>
      <vt:lpstr>Uncertainty Quantification with the SimCenter quoFEM application</vt:lpstr>
      <vt:lpstr>Motivation</vt:lpstr>
      <vt:lpstr>Motivation</vt:lpstr>
      <vt:lpstr>Motivation</vt:lpstr>
      <vt:lpstr>Motivation</vt:lpstr>
      <vt:lpstr>Before we get started</vt:lpstr>
      <vt:lpstr>Before we get started - Installation</vt:lpstr>
      <vt:lpstr>Before we get started – SimCenter Forum</vt:lpstr>
      <vt:lpstr>quoFEM workflow</vt:lpstr>
      <vt:lpstr>Before we get started – Loading input files</vt:lpstr>
      <vt:lpstr>Before we get started – If something goes wrong…</vt:lpstr>
      <vt:lpstr>What can we do with quoFEM?</vt:lpstr>
      <vt:lpstr>Objective functions</vt:lpstr>
      <vt:lpstr>Objective functions</vt:lpstr>
      <vt:lpstr>Objective functions</vt:lpstr>
      <vt:lpstr>Objective functions</vt:lpstr>
      <vt:lpstr>Objective functions</vt:lpstr>
      <vt:lpstr>Objective functions</vt:lpstr>
      <vt:lpstr>Example 0 – Rosenbrock function</vt:lpstr>
      <vt:lpstr>Example 0 – Rosenbrock function</vt:lpstr>
      <vt:lpstr>Example 0 – Rosenbrock function</vt:lpstr>
      <vt:lpstr>Example problem in OpenSeesPy</vt:lpstr>
      <vt:lpstr>Example problem in OpenSeesPy</vt:lpstr>
      <vt:lpstr>Example problem in OpenSeesPy</vt:lpstr>
      <vt:lpstr>Example problem in OpenSeesPy</vt:lpstr>
      <vt:lpstr>What can we do with quoFEM?</vt:lpstr>
      <vt:lpstr>Example 1 – Parametric study</vt:lpstr>
      <vt:lpstr>Example 1 – Parametric study</vt:lpstr>
      <vt:lpstr>Example 1 – Parametric study</vt:lpstr>
      <vt:lpstr>Example 2 – Optimization (Conventional Calibration)</vt:lpstr>
      <vt:lpstr>Example 3 – Bayesian Calibration</vt:lpstr>
      <vt:lpstr>Example 3 – Bayesian Calibration</vt:lpstr>
      <vt:lpstr>What can we do with quoFEM?</vt:lpstr>
      <vt:lpstr>Module No. 2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Guidelines</dc:title>
  <dc:creator>Adam Zsarnoczay</dc:creator>
  <dc:description>2012 PowerPoint template redesign</dc:description>
  <cp:lastModifiedBy>Francisco Galvis</cp:lastModifiedBy>
  <cp:revision>410</cp:revision>
  <dcterms:created xsi:type="dcterms:W3CDTF">2019-10-04T04:40:39Z</dcterms:created>
  <dcterms:modified xsi:type="dcterms:W3CDTF">2023-01-17T04:36:02Z</dcterms:modified>
</cp:coreProperties>
</file>